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4.xml" ContentType="application/vnd.openxmlformats-officedocument.theme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notesSlides/notesSlide5.xml" ContentType="application/vnd.openxmlformats-officedocument.presentationml.notesSlide+xml"/>
  <Override PartName="/ppt/tags/tag49.xml" ContentType="application/vnd.openxmlformats-officedocument.presentationml.tags+xml"/>
  <Override PartName="/ppt/notesSlides/notesSlide6.xml" ContentType="application/vnd.openxmlformats-officedocument.presentationml.notesSlide+xml"/>
  <Override PartName="/ppt/tags/tag50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1.xml" ContentType="application/vnd.openxmlformats-officedocument.presentationml.tags+xml"/>
  <Override PartName="/ppt/notesSlides/notesSlide8.xml" ContentType="application/vnd.openxmlformats-officedocument.presentationml.notesSlide+xml"/>
  <Override PartName="/ppt/tags/tag52.xml" ContentType="application/vnd.openxmlformats-officedocument.presentationml.tags+xml"/>
  <Override PartName="/ppt/notesSlides/notesSlide9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0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4" r:id="rId5"/>
    <p:sldMasterId id="2147483717" r:id="rId6"/>
  </p:sldMasterIdLst>
  <p:notesMasterIdLst>
    <p:notesMasterId r:id="rId47"/>
  </p:notesMasterIdLst>
  <p:sldIdLst>
    <p:sldId id="2147469464" r:id="rId7"/>
    <p:sldId id="531" r:id="rId8"/>
    <p:sldId id="2147469428" r:id="rId9"/>
    <p:sldId id="2147469429" r:id="rId10"/>
    <p:sldId id="2147469439" r:id="rId11"/>
    <p:sldId id="2147469440" r:id="rId12"/>
    <p:sldId id="2147469441" r:id="rId13"/>
    <p:sldId id="2147469442" r:id="rId14"/>
    <p:sldId id="8202" r:id="rId15"/>
    <p:sldId id="2147469434" r:id="rId16"/>
    <p:sldId id="2147469437" r:id="rId17"/>
    <p:sldId id="2147469435" r:id="rId18"/>
    <p:sldId id="2147469438" r:id="rId19"/>
    <p:sldId id="2147469436" r:id="rId20"/>
    <p:sldId id="2147469430" r:id="rId21"/>
    <p:sldId id="2363" r:id="rId22"/>
    <p:sldId id="2364" r:id="rId23"/>
    <p:sldId id="2365" r:id="rId24"/>
    <p:sldId id="2147469443" r:id="rId25"/>
    <p:sldId id="2147469432" r:id="rId26"/>
    <p:sldId id="2147469456" r:id="rId27"/>
    <p:sldId id="2147469458" r:id="rId28"/>
    <p:sldId id="2147469457" r:id="rId29"/>
    <p:sldId id="2147469459" r:id="rId30"/>
    <p:sldId id="2147469433" r:id="rId31"/>
    <p:sldId id="2147469461" r:id="rId32"/>
    <p:sldId id="2147469460" r:id="rId33"/>
    <p:sldId id="2147469462" r:id="rId34"/>
    <p:sldId id="2147469463" r:id="rId35"/>
    <p:sldId id="2147469431" r:id="rId36"/>
    <p:sldId id="2147469450" r:id="rId37"/>
    <p:sldId id="2147469448" r:id="rId38"/>
    <p:sldId id="2147469452" r:id="rId39"/>
    <p:sldId id="2147469451" r:id="rId40"/>
    <p:sldId id="1478" r:id="rId41"/>
    <p:sldId id="1479" r:id="rId42"/>
    <p:sldId id="1480" r:id="rId43"/>
    <p:sldId id="1483" r:id="rId44"/>
    <p:sldId id="1485" r:id="rId45"/>
    <p:sldId id="1482" r:id="rId46"/>
  </p:sldIdLst>
  <p:sldSz cx="12192000" cy="6858000"/>
  <p:notesSz cx="6858000" cy="9144000"/>
  <p:custDataLst>
    <p:tags r:id="rId4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halt" id="{8D124D21-5493-4D4C-97C4-E765686497B8}">
          <p14:sldIdLst>
            <p14:sldId id="2147469464"/>
            <p14:sldId id="531"/>
            <p14:sldId id="2147469428"/>
          </p14:sldIdLst>
        </p14:section>
        <p14:section name="GMMG-CONCEPT" id="{00A1A0BB-7E03-4D16-B357-5CE3BFCC5E6C}">
          <p14:sldIdLst>
            <p14:sldId id="2147469429"/>
            <p14:sldId id="2147469439"/>
            <p14:sldId id="2147469440"/>
            <p14:sldId id="2147469441"/>
            <p14:sldId id="2147469442"/>
          </p14:sldIdLst>
        </p14:section>
        <p14:section name="IFM 2018-04" id="{BB4FE49E-7F2C-486A-9AD4-CC23411B13E1}">
          <p14:sldIdLst>
            <p14:sldId id="8202"/>
            <p14:sldId id="2147469434"/>
            <p14:sldId id="2147469437"/>
            <p14:sldId id="2147469435"/>
            <p14:sldId id="2147469438"/>
            <p14:sldId id="2147469436"/>
          </p14:sldIdLst>
        </p14:section>
        <p14:section name="Single-Center-Phase-II-Studie" id="{BE57BDF1-9F21-42DD-8B4E-EF9E9972D39C}">
          <p14:sldIdLst>
            <p14:sldId id="2147469430"/>
            <p14:sldId id="2363"/>
            <p14:sldId id="2364"/>
            <p14:sldId id="2365"/>
            <p14:sldId id="2147469443"/>
          </p14:sldIdLst>
        </p14:section>
        <p14:section name="IKEMA" id="{D7F7DD60-67A2-4E1A-9545-F945F0300F44}">
          <p14:sldIdLst>
            <p14:sldId id="2147469432"/>
            <p14:sldId id="2147469456"/>
            <p14:sldId id="2147469458"/>
            <p14:sldId id="2147469457"/>
            <p14:sldId id="2147469459"/>
          </p14:sldIdLst>
        </p14:section>
        <p14:section name="Dara-wKPd" id="{50F2288A-2B5E-41AF-BC82-4E50EC6D49A2}">
          <p14:sldIdLst>
            <p14:sldId id="2147469433"/>
            <p14:sldId id="2147469461"/>
            <p14:sldId id="2147469460"/>
            <p14:sldId id="2147469462"/>
            <p14:sldId id="2147469463"/>
          </p14:sldIdLst>
        </p14:section>
        <p14:section name="Venetoclax-Kd" id="{35DDBC17-C40E-4E3A-9C52-6D5A96DC855B}">
          <p14:sldIdLst>
            <p14:sldId id="2147469431"/>
            <p14:sldId id="2147469450"/>
            <p14:sldId id="2147469448"/>
            <p14:sldId id="2147469452"/>
            <p14:sldId id="2147469451"/>
          </p14:sldIdLst>
        </p14:section>
        <p14:section name="MeziKd" id="{3643D7DB-0FE5-406B-BAD2-8B837A60AB15}">
          <p14:sldIdLst>
            <p14:sldId id="1478"/>
            <p14:sldId id="1479"/>
            <p14:sldId id="1480"/>
            <p14:sldId id="1483"/>
            <p14:sldId id="1485"/>
            <p14:sldId id="14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2D0550-0730-8312-4875-BE0F3EF9168F}" name="Franke, Konstantin" initials="FK" userId="S::kfranke@amgen.com::4e5321a7-3fb1-4692-979d-c2cd6f9bfddb" providerId="AD"/>
  <p188:author id="{4A450655-8712-4D21-E3A6-2FA87C69E7BC}" name="Annukka Aho-Ritter" initials="ANA" userId="Annukka Aho-Ritter" providerId="None"/>
  <p188:author id="{8CA0405B-87E1-6842-0554-9024F6533499}" name="Hageneier, Mara" initials="HM" userId="S::mhagenei@amgen.com::52bc3276-c999-42b2-87b6-a3a7bffef70c" providerId="AD"/>
  <p188:author id="{2737818F-6E49-7797-8E8A-20BB4E3D00E8}" name="medproduction" initials="T" userId="medproduction" providerId="None"/>
  <p188:author id="{3CFCDCD3-963B-925D-99C9-38FB1A92AE2D}" name="Ertel, Franziska" initials="EF" userId="S::fertel@amgen.com::bdf4c867-0e43-4bf8-85b2-02c300bce3c1" providerId="AD"/>
  <p188:author id="{5E44A8E6-A47A-0D4D-B8CB-26024F984689}" name="Vogelgesang, Steffen" initials="VS" userId="S::svogelge@amgen.com::aa212a9a-6bd7-4907-8abd-2e8e4465448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C3"/>
    <a:srgbClr val="62D6EE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A0C04E-8726-B81E-FC2D-FD5266AC2D08}" v="7" dt="2023-09-26T07:01:37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55" Type="http://schemas.microsoft.com/office/2018/10/relationships/authors" Target="author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gs" Target="tags/tag1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e, Konstantin" userId="S::kfranke@amgen.com::4e5321a7-3fb1-4692-979d-c2cd6f9bfddb" providerId="AD" clId="Web-{BCA0C04E-8726-B81E-FC2D-FD5266AC2D08}"/>
    <pc:docChg chg="modSld">
      <pc:chgData name="Franke, Konstantin" userId="S::kfranke@amgen.com::4e5321a7-3fb1-4692-979d-c2cd6f9bfddb" providerId="AD" clId="Web-{BCA0C04E-8726-B81E-FC2D-FD5266AC2D08}" dt="2023-09-26T07:01:34.811" v="2" actId="20577"/>
      <pc:docMkLst>
        <pc:docMk/>
      </pc:docMkLst>
      <pc:sldChg chg="modSp">
        <pc:chgData name="Franke, Konstantin" userId="S::kfranke@amgen.com::4e5321a7-3fb1-4692-979d-c2cd6f9bfddb" providerId="AD" clId="Web-{BCA0C04E-8726-B81E-FC2D-FD5266AC2D08}" dt="2023-09-26T07:01:34.811" v="2" actId="20577"/>
        <pc:sldMkLst>
          <pc:docMk/>
          <pc:sldMk cId="2059071933" sldId="2147469436"/>
        </pc:sldMkLst>
        <pc:spChg chg="mod">
          <ac:chgData name="Franke, Konstantin" userId="S::kfranke@amgen.com::4e5321a7-3fb1-4692-979d-c2cd6f9bfddb" providerId="AD" clId="Web-{BCA0C04E-8726-B81E-FC2D-FD5266AC2D08}" dt="2023-09-26T07:01:34.811" v="2" actId="20577"/>
          <ac:spMkLst>
            <pc:docMk/>
            <pc:sldMk cId="2059071933" sldId="2147469436"/>
            <ac:spMk id="8" creationId="{5E003B58-D6D2-1EA8-348D-6286DBC85BBC}"/>
          </ac:spMkLst>
        </pc:spChg>
      </pc:sldChg>
    </pc:docChg>
  </pc:docChgLst>
  <pc:docChgLst>
    <pc:chgData name="Franke, Konstantin" userId="4e5321a7-3fb1-4692-979d-c2cd6f9bfddb" providerId="ADAL" clId="{6D067464-5A86-4416-8FE2-F6A3C20B7F01}"/>
    <pc:docChg chg="modSld">
      <pc:chgData name="Franke, Konstantin" userId="4e5321a7-3fb1-4692-979d-c2cd6f9bfddb" providerId="ADAL" clId="{6D067464-5A86-4416-8FE2-F6A3C20B7F01}" dt="2023-09-26T07:04:16.950" v="10" actId="20577"/>
      <pc:docMkLst>
        <pc:docMk/>
      </pc:docMkLst>
      <pc:sldChg chg="mod">
        <pc:chgData name="Franke, Konstantin" userId="4e5321a7-3fb1-4692-979d-c2cd6f9bfddb" providerId="ADAL" clId="{6D067464-5A86-4416-8FE2-F6A3C20B7F01}" dt="2023-09-26T07:03:45.372" v="6" actId="27918"/>
        <pc:sldMkLst>
          <pc:docMk/>
          <pc:sldMk cId="169456716" sldId="1483"/>
        </pc:sldMkLst>
      </pc:sldChg>
      <pc:sldChg chg="modSp mod">
        <pc:chgData name="Franke, Konstantin" userId="4e5321a7-3fb1-4692-979d-c2cd6f9bfddb" providerId="ADAL" clId="{6D067464-5A86-4416-8FE2-F6A3C20B7F01}" dt="2023-09-26T07:04:16.950" v="10" actId="20577"/>
        <pc:sldMkLst>
          <pc:docMk/>
          <pc:sldMk cId="4247886422" sldId="1485"/>
        </pc:sldMkLst>
        <pc:spChg chg="mod">
          <ac:chgData name="Franke, Konstantin" userId="4e5321a7-3fb1-4692-979d-c2cd6f9bfddb" providerId="ADAL" clId="{6D067464-5A86-4416-8FE2-F6A3C20B7F01}" dt="2023-09-26T07:04:16.950" v="10" actId="20577"/>
          <ac:spMkLst>
            <pc:docMk/>
            <pc:sldMk cId="4247886422" sldId="1485"/>
            <ac:spMk id="5" creationId="{5D3BCCCA-3DCA-7804-E658-9DB5A4BDD3BA}"/>
          </ac:spMkLst>
        </pc:spChg>
        <pc:graphicFrameChg chg="modGraphic">
          <ac:chgData name="Franke, Konstantin" userId="4e5321a7-3fb1-4692-979d-c2cd6f9bfddb" providerId="ADAL" clId="{6D067464-5A86-4416-8FE2-F6A3C20B7F01}" dt="2023-09-26T07:04:04.977" v="8" actId="20577"/>
          <ac:graphicFrameMkLst>
            <pc:docMk/>
            <pc:sldMk cId="4247886422" sldId="1485"/>
            <ac:graphicFrameMk id="3" creationId="{5BDA0498-249A-E47B-E25F-C48A6C402712}"/>
          </ac:graphicFrameMkLst>
        </pc:graphicFrameChg>
      </pc:sldChg>
    </pc:docChg>
  </pc:docChgLst>
  <pc:docChgLst>
    <pc:chgData name="Franke, Konstantin" userId="4e5321a7-3fb1-4692-979d-c2cd6f9bfddb" providerId="ADAL" clId="{99C669FF-EE1F-EE48-A7DE-45090DEB8F07}"/>
    <pc:docChg chg="modSld">
      <pc:chgData name="Franke, Konstantin" userId="4e5321a7-3fb1-4692-979d-c2cd6f9bfddb" providerId="ADAL" clId="{99C669FF-EE1F-EE48-A7DE-45090DEB8F07}" dt="2023-09-21T11:40:23.295" v="0" actId="20577"/>
      <pc:docMkLst>
        <pc:docMk/>
      </pc:docMkLst>
      <pc:sldChg chg="modSp">
        <pc:chgData name="Franke, Konstantin" userId="4e5321a7-3fb1-4692-979d-c2cd6f9bfddb" providerId="ADAL" clId="{99C669FF-EE1F-EE48-A7DE-45090DEB8F07}" dt="2023-09-21T11:40:23.295" v="0" actId="20577"/>
        <pc:sldMkLst>
          <pc:docMk/>
          <pc:sldMk cId="2059071933" sldId="2147469436"/>
        </pc:sldMkLst>
        <pc:spChg chg="mod">
          <ac:chgData name="Franke, Konstantin" userId="4e5321a7-3fb1-4692-979d-c2cd6f9bfddb" providerId="ADAL" clId="{99C669FF-EE1F-EE48-A7DE-45090DEB8F07}" dt="2023-09-21T11:40:23.295" v="0" actId="20577"/>
          <ac:spMkLst>
            <pc:docMk/>
            <pc:sldMk cId="2059071933" sldId="2147469436"/>
            <ac:spMk id="8" creationId="{5E003B58-D6D2-1EA8-348D-6286DBC85BBC}"/>
          </ac:spMkLst>
        </pc:spChg>
      </pc:sldChg>
    </pc:docChg>
  </pc:docChgLst>
  <pc:docChgLst>
    <pc:chgData name="Franke, Konstantin" userId="S::kfranke@amgen.com::4e5321a7-3fb1-4692-979d-c2cd6f9bfddb" providerId="AD" clId="Web-{15DC7FA9-56D6-B055-AB26-91B8AD7F89EF}"/>
    <pc:docChg chg="modSld">
      <pc:chgData name="Franke, Konstantin" userId="S::kfranke@amgen.com::4e5321a7-3fb1-4692-979d-c2cd6f9bfddb" providerId="AD" clId="Web-{15DC7FA9-56D6-B055-AB26-91B8AD7F89EF}" dt="2023-09-21T07:28:28.831" v="1"/>
      <pc:docMkLst>
        <pc:docMk/>
      </pc:docMkLst>
      <pc:sldChg chg="modSp">
        <pc:chgData name="Franke, Konstantin" userId="S::kfranke@amgen.com::4e5321a7-3fb1-4692-979d-c2cd6f9bfddb" providerId="AD" clId="Web-{15DC7FA9-56D6-B055-AB26-91B8AD7F89EF}" dt="2023-09-21T07:28:28.831" v="1"/>
        <pc:sldMkLst>
          <pc:docMk/>
          <pc:sldMk cId="653145484" sldId="2147469428"/>
        </pc:sldMkLst>
        <pc:graphicFrameChg chg="mod modGraphic">
          <ac:chgData name="Franke, Konstantin" userId="S::kfranke@amgen.com::4e5321a7-3fb1-4692-979d-c2cd6f9bfddb" providerId="AD" clId="Web-{15DC7FA9-56D6-B055-AB26-91B8AD7F89EF}" dt="2023-09-21T07:28:28.831" v="1"/>
          <ac:graphicFrameMkLst>
            <pc:docMk/>
            <pc:sldMk cId="653145484" sldId="2147469428"/>
            <ac:graphicFrameMk id="3" creationId="{6157BF3B-7771-7E2D-4335-D7958445B138}"/>
          </ac:graphicFrameMkLst>
        </pc:graphicFrameChg>
      </pc:sldChg>
    </pc:docChg>
  </pc:docChgLst>
  <pc:docChgLst>
    <pc:chgData name="Pfeifer, Lissy" userId="S::epfeifer@amgen.com::4eb6b1a8-20bd-40fc-bf45-60ca3dcd7b63" providerId="AD" clId="Web-{11AD05C1-1EEA-84AE-6E18-2B4B7812FC1E}"/>
    <pc:docChg chg="sldOrd">
      <pc:chgData name="Pfeifer, Lissy" userId="S::epfeifer@amgen.com::4eb6b1a8-20bd-40fc-bf45-60ca3dcd7b63" providerId="AD" clId="Web-{11AD05C1-1EEA-84AE-6E18-2B4B7812FC1E}" dt="2023-09-22T06:27:37.075" v="0"/>
      <pc:docMkLst>
        <pc:docMk/>
      </pc:docMkLst>
      <pc:sldChg chg="ord">
        <pc:chgData name="Pfeifer, Lissy" userId="S::epfeifer@amgen.com::4eb6b1a8-20bd-40fc-bf45-60ca3dcd7b63" providerId="AD" clId="Web-{11AD05C1-1EEA-84AE-6E18-2B4B7812FC1E}" dt="2023-09-22T06:27:37.075" v="0"/>
        <pc:sldMkLst>
          <pc:docMk/>
          <pc:sldMk cId="2344127507" sldId="214746942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A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Tabelle1!$F$2:$F$3</c:f>
                <c:numCache>
                  <c:formatCode>General</c:formatCode>
                  <c:ptCount val="2"/>
                  <c:pt idx="0">
                    <c:v>6.1999999999999886</c:v>
                  </c:pt>
                  <c:pt idx="1">
                    <c:v>7.6000000000000085</c:v>
                  </c:pt>
                </c:numCache>
              </c:numRef>
            </c:plus>
            <c:minus>
              <c:numRef>
                <c:f>Tabelle1!$E$2:$E$3</c:f>
                <c:numCache>
                  <c:formatCode>General</c:formatCode>
                  <c:ptCount val="2"/>
                  <c:pt idx="0">
                    <c:v>5.9000000000000057</c:v>
                  </c:pt>
                  <c:pt idx="1">
                    <c:v>6.8999999999999915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Tabelle1!$A$2:$A$3</c:f>
              <c:strCache>
                <c:ptCount val="2"/>
                <c:pt idx="0">
                  <c:v>1 Jahr</c:v>
                </c:pt>
                <c:pt idx="1">
                  <c:v>2 Jahre</c:v>
                </c:pt>
              </c:strCache>
            </c:strRef>
          </c:cat>
          <c:val>
            <c:numRef>
              <c:f>Tabelle1!$B$2:$B$3</c:f>
              <c:numCache>
                <c:formatCode>0.0</c:formatCode>
                <c:ptCount val="2"/>
                <c:pt idx="0">
                  <c:v>86.4</c:v>
                </c:pt>
                <c:pt idx="1">
                  <c:v>78.3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B-480F-92E1-2ACFE735179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A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Tabelle1!$H$2:$H$3</c:f>
                <c:numCache>
                  <c:formatCode>General</c:formatCode>
                  <c:ptCount val="2"/>
                  <c:pt idx="0">
                    <c:v>19.400000000000006</c:v>
                  </c:pt>
                  <c:pt idx="1">
                    <c:v>22.699999999999996</c:v>
                  </c:pt>
                </c:numCache>
              </c:numRef>
            </c:plus>
            <c:minus>
              <c:numRef>
                <c:f>Tabelle1!$G$2:$G$3</c:f>
                <c:numCache>
                  <c:formatCode>General</c:formatCode>
                  <c:ptCount val="2"/>
                  <c:pt idx="0">
                    <c:v>15.399999999999991</c:v>
                  </c:pt>
                  <c:pt idx="1">
                    <c:v>16.600000000000001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Tabelle1!$A$2:$A$3</c:f>
              <c:strCache>
                <c:ptCount val="2"/>
                <c:pt idx="0">
                  <c:v>1 Jahr</c:v>
                </c:pt>
                <c:pt idx="1">
                  <c:v>2 Jahre</c:v>
                </c:pt>
              </c:strCache>
            </c:strRef>
          </c:cat>
          <c:val>
            <c:numRef>
              <c:f>Tabelle1!$C$2:$C$3</c:f>
              <c:numCache>
                <c:formatCode>0.0</c:formatCode>
                <c:ptCount val="2"/>
                <c:pt idx="0">
                  <c:v>75.099999999999994</c:v>
                </c:pt>
                <c:pt idx="1">
                  <c:v>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CB-480F-92E1-2ACFE7351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0316432"/>
        <c:axId val="1559868704"/>
      </c:barChart>
      <c:catAx>
        <c:axId val="152031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1559868704"/>
        <c:crosses val="autoZero"/>
        <c:auto val="1"/>
        <c:lblAlgn val="ctr"/>
        <c:lblOffset val="100"/>
        <c:noMultiLvlLbl val="0"/>
      </c:catAx>
      <c:valAx>
        <c:axId val="15598687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PFS-Rate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AT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152031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A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A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4-Jahres-PFS</c:v>
                </c:pt>
                <c:pt idx="1">
                  <c:v>4-Jahres-OS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54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C-4535-94AD-6B2697244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1538193999"/>
        <c:axId val="2079482047"/>
      </c:barChart>
      <c:catAx>
        <c:axId val="1538193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2079482047"/>
        <c:crosses val="autoZero"/>
        <c:auto val="1"/>
        <c:lblAlgn val="ctr"/>
        <c:lblOffset val="100"/>
        <c:noMultiLvlLbl val="0"/>
      </c:catAx>
      <c:valAx>
        <c:axId val="207948204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Rate (%)</a:t>
                </a:r>
              </a:p>
            </c:rich>
          </c:tx>
          <c:layout>
            <c:manualLayout>
              <c:xMode val="edge"/>
              <c:yMode val="edge"/>
              <c:x val="1.742456074157284E-2"/>
              <c:y val="0.356292916966217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A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1538193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A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21150508509782"/>
          <c:y val="5.2858249988352167E-2"/>
          <c:w val="0.76315942573359763"/>
          <c:h val="0.7332518749749817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BFD8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A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PR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Gesamtansprechen (%)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97FE-44A7-911A-12FCC7E6825D}"/>
            </c:ext>
          </c:extLst>
        </c:ser>
        <c:ser>
          <c:idx val="1"/>
          <c:order val="1"/>
          <c:spPr>
            <a:solidFill>
              <a:srgbClr val="7FB1E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A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VGPR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Gesamtansprechen (%)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97FE-44A7-911A-12FCC7E6825D}"/>
            </c:ext>
          </c:extLst>
        </c:ser>
        <c:ser>
          <c:idx val="2"/>
          <c:order val="2"/>
          <c:spPr>
            <a:solidFill>
              <a:srgbClr val="0063C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0053306639013572E-3"/>
                  <c:y val="-1.2353282076313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FE-44A7-911A-12FCC7E682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A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CR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Gesamtansprechen (%)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97FE-44A7-911A-12FCC7E6825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555561008"/>
        <c:axId val="555574736"/>
      </c:barChart>
      <c:catAx>
        <c:axId val="55556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AT"/>
          </a:p>
        </c:txPr>
        <c:crossAx val="555574736"/>
        <c:crosses val="autoZero"/>
        <c:auto val="1"/>
        <c:lblAlgn val="ctr"/>
        <c:lblOffset val="100"/>
        <c:noMultiLvlLbl val="0"/>
      </c:catAx>
      <c:valAx>
        <c:axId val="555574736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5555610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A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ORR (%) Gesamtpopulation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0A-43DC-B979-ADA797E5AA5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10A-43DC-B979-ADA797E5AA5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0A-43DC-B979-ADA797E5AA55}"/>
              </c:ext>
            </c:extLst>
          </c:dPt>
          <c:dLbls>
            <c:dLbl>
              <c:idx val="2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A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10A-43DC-B979-ADA797E5AA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A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MeziVd</c:v>
                </c:pt>
                <c:pt idx="1">
                  <c:v>MeziVd-1,0mg</c:v>
                </c:pt>
                <c:pt idx="2">
                  <c:v>MeziKd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75</c:v>
                </c:pt>
                <c:pt idx="1">
                  <c:v>84.2</c:v>
                </c:pt>
                <c:pt idx="2">
                  <c:v>85.2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0A-43DC-B979-ADA797E5AA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ORR (%) vorbehandelter Patienten mit Lenalidomid und Anti-CD38-Antikörpern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A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MeziVd</c:v>
                </c:pt>
                <c:pt idx="1">
                  <c:v>MeziVd-1,0mg</c:v>
                </c:pt>
                <c:pt idx="2">
                  <c:v>MeziKd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71.400000000000006</c:v>
                </c:pt>
                <c:pt idx="1">
                  <c:v>85.7</c:v>
                </c:pt>
                <c:pt idx="2">
                  <c:v>86.4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A1-4570-BA51-6C0E043CDA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6059280"/>
        <c:axId val="43961728"/>
      </c:barChart>
      <c:catAx>
        <c:axId val="140605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43961728"/>
        <c:crosses val="autoZero"/>
        <c:auto val="1"/>
        <c:lblAlgn val="ctr"/>
        <c:lblOffset val="100"/>
        <c:noMultiLvlLbl val="0"/>
      </c:catAx>
      <c:valAx>
        <c:axId val="4396172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err="1">
                    <a:solidFill>
                      <a:schemeClr val="tx1"/>
                    </a:solidFill>
                  </a:rPr>
                  <a:t>Gesamtansprechrate</a:t>
                </a:r>
                <a:r>
                  <a:rPr lang="en-US" baseline="0">
                    <a:solidFill>
                      <a:schemeClr val="tx1"/>
                    </a:solidFill>
                  </a:rPr>
                  <a:t> ORR (%)</a:t>
                </a:r>
                <a:endParaRPr lang="en-US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6173856496970077E-2"/>
              <c:y val="0.114237180463557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AT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14060592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067634732102243E-2"/>
          <c:y val="0.86046318431463464"/>
          <c:w val="0.8953756772945336"/>
          <c:h val="0.13953681568536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A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A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2FCA3-FCC4-4405-BD2E-ACD13649C179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A0970-1FEE-4A19-867B-A32A21AC3E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437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74507-65D2-479A-A35E-CFF865AD5E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24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8DA5-29F7-494F-9FF3-9C7B587D75C0}" type="slidenum">
              <a:rPr lang="en-DE" smtClean="0"/>
              <a:t>25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40925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8DA5-29F7-494F-9FF3-9C7B587D75C0}" type="slidenum">
              <a:rPr lang="en-DE" smtClean="0"/>
              <a:t>30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66987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4476" y="1016700"/>
            <a:ext cx="1344463" cy="505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F5D571-EC6C-4A3E-B34C-E1923AE01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8A9A0-1DDD-4760-9C11-AFDFC097F1C9}"/>
              </a:ext>
            </a:extLst>
          </p:cNvPr>
          <p:cNvSpPr/>
          <p:nvPr/>
        </p:nvSpPr>
        <p:spPr>
          <a:xfrm>
            <a:off x="71040" y="3193355"/>
            <a:ext cx="859234" cy="8299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ASCO. 2021 (Oral): 1-A-Abstract (Title);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1-A-Abstract (Authors)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F89BCD-F0FE-41C9-9263-9C8B465B1D38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930274" y="3608337"/>
            <a:ext cx="447676" cy="5589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15C4DA1-9C2C-4690-872D-DB3F2966FD51}"/>
              </a:ext>
            </a:extLst>
          </p:cNvPr>
          <p:cNvSpPr/>
          <p:nvPr/>
        </p:nvSpPr>
        <p:spPr>
          <a:xfrm>
            <a:off x="71040" y="4167316"/>
            <a:ext cx="859234" cy="11992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Mina. EHA. 2021 (Oral): 1-A-Abstract (Title); 1-A-Abstract (Author(s)); 1-A-Abstract (Abstract); 1-A-Abstract (Type)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E4B70-0C9A-47B7-A790-2A6F7D7B33A2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930274" y="4207985"/>
            <a:ext cx="447676" cy="5589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 Brace 2">
            <a:extLst>
              <a:ext uri="{FF2B5EF4-FFF2-40B4-BE49-F238E27FC236}">
                <a16:creationId xmlns:a16="http://schemas.microsoft.com/office/drawing/2014/main" id="{7D169324-1B65-4C1C-93D0-53E6362C4BB1}"/>
              </a:ext>
            </a:extLst>
          </p:cNvPr>
          <p:cNvSpPr/>
          <p:nvPr/>
        </p:nvSpPr>
        <p:spPr>
          <a:xfrm>
            <a:off x="1276350" y="3416300"/>
            <a:ext cx="165100" cy="150495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698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1AEECE6-0185-4896-AEF6-F26B788FD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E9758D-A0BB-4534-BFEF-D260B9C0A00A}"/>
              </a:ext>
            </a:extLst>
          </p:cNvPr>
          <p:cNvSpPr/>
          <p:nvPr/>
        </p:nvSpPr>
        <p:spPr>
          <a:xfrm>
            <a:off x="72628" y="2189742"/>
            <a:ext cx="859234" cy="5837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ASCO. 2021 (Oral): 1-A-Abstract (Background)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7C894C-2729-48AA-A328-2A77F1D89839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931862" y="2481613"/>
            <a:ext cx="541831" cy="662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EABAC44-07B0-4880-8B4B-8DFB4CE29D5A}"/>
              </a:ext>
            </a:extLst>
          </p:cNvPr>
          <p:cNvSpPr/>
          <p:nvPr/>
        </p:nvSpPr>
        <p:spPr>
          <a:xfrm>
            <a:off x="946612" y="5369779"/>
            <a:ext cx="1092639" cy="4606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ASCO. 2021 (Oral): 1-A-Abstract (Methods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FBE142-528E-47CF-96A8-9BCF77426920}"/>
              </a:ext>
            </a:extLst>
          </p:cNvPr>
          <p:cNvCxnSpPr>
            <a:cxnSpLocks/>
          </p:cNvCxnSpPr>
          <p:nvPr/>
        </p:nvCxnSpPr>
        <p:spPr>
          <a:xfrm flipV="1">
            <a:off x="834397" y="2857903"/>
            <a:ext cx="588003" cy="2855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8D6387-E80E-4EF0-AEBB-7D8B85570360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989427" y="1676888"/>
            <a:ext cx="359685" cy="228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CDB0A9A-05B6-4113-BC6A-6CA3996948D0}"/>
              </a:ext>
            </a:extLst>
          </p:cNvPr>
          <p:cNvSpPr/>
          <p:nvPr/>
        </p:nvSpPr>
        <p:spPr>
          <a:xfrm>
            <a:off x="1349112" y="3070118"/>
            <a:ext cx="6023238" cy="130634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F9FFE3-9A7D-4ABE-A63F-2E53D40B6143}"/>
              </a:ext>
            </a:extLst>
          </p:cNvPr>
          <p:cNvCxnSpPr>
            <a:cxnSpLocks/>
          </p:cNvCxnSpPr>
          <p:nvPr/>
        </p:nvCxnSpPr>
        <p:spPr>
          <a:xfrm flipV="1">
            <a:off x="1202777" y="4764693"/>
            <a:ext cx="185152" cy="184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698E9A1-7582-40AA-8F9F-4379C3D0674E}"/>
              </a:ext>
            </a:extLst>
          </p:cNvPr>
          <p:cNvSpPr/>
          <p:nvPr/>
        </p:nvSpPr>
        <p:spPr>
          <a:xfrm>
            <a:off x="7588251" y="2032000"/>
            <a:ext cx="859234" cy="5837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Mina. EHA. 2021 (Oral):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1-A-Abstract (Background)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62E6E3-B14A-4C9F-B372-610501B80DE2}"/>
              </a:ext>
            </a:extLst>
          </p:cNvPr>
          <p:cNvCxnSpPr>
            <a:cxnSpLocks/>
            <a:stCxn id="51" idx="1"/>
          </p:cNvCxnSpPr>
          <p:nvPr/>
        </p:nvCxnSpPr>
        <p:spPr>
          <a:xfrm flipH="1">
            <a:off x="6248401" y="1571686"/>
            <a:ext cx="1313074" cy="3942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434279-F7F2-4669-BAE0-5258775701A9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7124700" y="2323871"/>
            <a:ext cx="463551" cy="1908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5821AEC-8270-4ED8-9F4E-D771E7BA7E2C}"/>
              </a:ext>
            </a:extLst>
          </p:cNvPr>
          <p:cNvSpPr/>
          <p:nvPr/>
        </p:nvSpPr>
        <p:spPr>
          <a:xfrm>
            <a:off x="7588251" y="2737289"/>
            <a:ext cx="859234" cy="95307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Mina. EHA. 2021 (Oral): 1-A-Abstract (Title);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1-A-Abstract (Aims); 1-A-Abstract (Methods)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E328AF-E016-42F9-B629-2024DEAE6E00}"/>
              </a:ext>
            </a:extLst>
          </p:cNvPr>
          <p:cNvCxnSpPr>
            <a:cxnSpLocks/>
          </p:cNvCxnSpPr>
          <p:nvPr/>
        </p:nvCxnSpPr>
        <p:spPr>
          <a:xfrm flipH="1" flipV="1">
            <a:off x="6880860" y="2827956"/>
            <a:ext cx="707391" cy="157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0B13187-5504-4287-BC10-FEAA3AE5D0ED}"/>
              </a:ext>
            </a:extLst>
          </p:cNvPr>
          <p:cNvSpPr/>
          <p:nvPr/>
        </p:nvSpPr>
        <p:spPr>
          <a:xfrm>
            <a:off x="87378" y="2808049"/>
            <a:ext cx="859234" cy="8299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ASCO. 2021 (Oral): 1-A-Abstract (Title); 1-A-Abstract (Methods)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9250FC-B571-4A96-B170-6B5FCF07BD2A}"/>
              </a:ext>
            </a:extLst>
          </p:cNvPr>
          <p:cNvSpPr/>
          <p:nvPr/>
        </p:nvSpPr>
        <p:spPr>
          <a:xfrm>
            <a:off x="49210" y="1261906"/>
            <a:ext cx="940217" cy="8299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ASCO. 2021 (Oral): 1-A-Abstract (Background); 1-A-Abstract (Methods)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CE12968-0F2E-4CAA-9DC4-D0E1E6AF017F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961859" y="2871730"/>
            <a:ext cx="460540" cy="9626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13B55D3-60C2-43B2-A06E-89F7F4E842AA}"/>
              </a:ext>
            </a:extLst>
          </p:cNvPr>
          <p:cNvSpPr/>
          <p:nvPr/>
        </p:nvSpPr>
        <p:spPr>
          <a:xfrm>
            <a:off x="102625" y="3665666"/>
            <a:ext cx="859234" cy="337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Blood. 2018: 2-A-1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EE1918-9D4D-418C-9DE6-EFE94E5A94C3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960395" y="3843450"/>
            <a:ext cx="388717" cy="5471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98FB680-05B2-4A85-8F9E-8F52EE7FD3F8}"/>
              </a:ext>
            </a:extLst>
          </p:cNvPr>
          <p:cNvSpPr/>
          <p:nvPr/>
        </p:nvSpPr>
        <p:spPr>
          <a:xfrm>
            <a:off x="101161" y="4160239"/>
            <a:ext cx="859234" cy="4606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Blood. 2018: 2-A-1; 2-A-2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18C71C-BF0A-40B6-B373-72D7090950DB}"/>
              </a:ext>
            </a:extLst>
          </p:cNvPr>
          <p:cNvSpPr/>
          <p:nvPr/>
        </p:nvSpPr>
        <p:spPr>
          <a:xfrm>
            <a:off x="2138774" y="5383096"/>
            <a:ext cx="859234" cy="337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Blood. 2018: 2-A-1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CD36955-C6EA-4A60-BDFC-1F842198CE21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2039251" y="5551856"/>
            <a:ext cx="99523" cy="2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Brace 39">
            <a:extLst>
              <a:ext uri="{FF2B5EF4-FFF2-40B4-BE49-F238E27FC236}">
                <a16:creationId xmlns:a16="http://schemas.microsoft.com/office/drawing/2014/main" id="{D62A85B3-F09D-4967-A569-0AADEAC53920}"/>
              </a:ext>
            </a:extLst>
          </p:cNvPr>
          <p:cNvSpPr/>
          <p:nvPr/>
        </p:nvSpPr>
        <p:spPr>
          <a:xfrm>
            <a:off x="1278089" y="4418209"/>
            <a:ext cx="109839" cy="26086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9C9F633-1451-45F2-AC62-727B0F0D3EFB}"/>
              </a:ext>
            </a:extLst>
          </p:cNvPr>
          <p:cNvSpPr/>
          <p:nvPr/>
        </p:nvSpPr>
        <p:spPr>
          <a:xfrm>
            <a:off x="54260" y="4654812"/>
            <a:ext cx="959289" cy="337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Blood. 2018: 2-A-1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33A6364-1AF6-4D23-81F4-E719ED708BFA}"/>
              </a:ext>
            </a:extLst>
          </p:cNvPr>
          <p:cNvSpPr/>
          <p:nvPr/>
        </p:nvSpPr>
        <p:spPr>
          <a:xfrm>
            <a:off x="49210" y="5040891"/>
            <a:ext cx="873951" cy="95307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NCT02203643: 5-A-Primary Outcome Measures; 5-A-Secondary Outcome Measures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C83C2AC-D625-4239-9346-060CF42352C2}"/>
              </a:ext>
            </a:extLst>
          </p:cNvPr>
          <p:cNvCxnSpPr>
            <a:cxnSpLocks/>
          </p:cNvCxnSpPr>
          <p:nvPr/>
        </p:nvCxnSpPr>
        <p:spPr>
          <a:xfrm flipV="1">
            <a:off x="923161" y="4603951"/>
            <a:ext cx="423109" cy="622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AF0C05A-1391-4881-8D25-8DF39AFCD2B1}"/>
              </a:ext>
            </a:extLst>
          </p:cNvPr>
          <p:cNvCxnSpPr>
            <a:cxnSpLocks/>
            <a:endCxn id="41" idx="3"/>
          </p:cNvCxnSpPr>
          <p:nvPr/>
        </p:nvCxnSpPr>
        <p:spPr>
          <a:xfrm flipH="1" flipV="1">
            <a:off x="1013549" y="4823572"/>
            <a:ext cx="128588" cy="688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B9FF7F3-9601-4E03-AE41-88781DB8D6C0}"/>
              </a:ext>
            </a:extLst>
          </p:cNvPr>
          <p:cNvSpPr/>
          <p:nvPr/>
        </p:nvSpPr>
        <p:spPr>
          <a:xfrm>
            <a:off x="7561475" y="1218260"/>
            <a:ext cx="908777" cy="7068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Mina. EHA. 2021 (Oral):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1-A-Abstract (Aims); 1-A-Abstract (Background)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1EC35C0-F93E-4179-AA02-6859BCCEF0A2}"/>
              </a:ext>
            </a:extLst>
          </p:cNvPr>
          <p:cNvCxnSpPr>
            <a:cxnSpLocks/>
          </p:cNvCxnSpPr>
          <p:nvPr/>
        </p:nvCxnSpPr>
        <p:spPr>
          <a:xfrm flipH="1" flipV="1">
            <a:off x="1200254" y="4932904"/>
            <a:ext cx="117233" cy="4513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719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1AEECE6-0185-4896-AEF6-F26B788FD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E9758D-A0BB-4534-BFEF-D260B9C0A00A}"/>
              </a:ext>
            </a:extLst>
          </p:cNvPr>
          <p:cNvSpPr/>
          <p:nvPr/>
        </p:nvSpPr>
        <p:spPr>
          <a:xfrm>
            <a:off x="72628" y="2189742"/>
            <a:ext cx="859234" cy="5837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ASCO. 2021 (Oral): 1-A-Abstract (Background)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7C894C-2729-48AA-A328-2A77F1D89839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931862" y="2481613"/>
            <a:ext cx="541831" cy="662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EABAC44-07B0-4880-8B4B-8DFB4CE29D5A}"/>
              </a:ext>
            </a:extLst>
          </p:cNvPr>
          <p:cNvSpPr/>
          <p:nvPr/>
        </p:nvSpPr>
        <p:spPr>
          <a:xfrm>
            <a:off x="946612" y="5369779"/>
            <a:ext cx="1092639" cy="4606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ASCO. 2021 (Oral): 1-A-Abstract (Methods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FBE142-528E-47CF-96A8-9BCF77426920}"/>
              </a:ext>
            </a:extLst>
          </p:cNvPr>
          <p:cNvCxnSpPr>
            <a:cxnSpLocks/>
          </p:cNvCxnSpPr>
          <p:nvPr/>
        </p:nvCxnSpPr>
        <p:spPr>
          <a:xfrm flipV="1">
            <a:off x="834397" y="2857903"/>
            <a:ext cx="588003" cy="2855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8D6387-E80E-4EF0-AEBB-7D8B85570360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989427" y="1676888"/>
            <a:ext cx="359685" cy="228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CDB0A9A-05B6-4113-BC6A-6CA3996948D0}"/>
              </a:ext>
            </a:extLst>
          </p:cNvPr>
          <p:cNvSpPr/>
          <p:nvPr/>
        </p:nvSpPr>
        <p:spPr>
          <a:xfrm>
            <a:off x="1349112" y="3070118"/>
            <a:ext cx="6023238" cy="130634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F9FFE3-9A7D-4ABE-A63F-2E53D40B6143}"/>
              </a:ext>
            </a:extLst>
          </p:cNvPr>
          <p:cNvCxnSpPr>
            <a:cxnSpLocks/>
          </p:cNvCxnSpPr>
          <p:nvPr/>
        </p:nvCxnSpPr>
        <p:spPr>
          <a:xfrm flipV="1">
            <a:off x="1202777" y="4764693"/>
            <a:ext cx="185152" cy="184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698E9A1-7582-40AA-8F9F-4379C3D0674E}"/>
              </a:ext>
            </a:extLst>
          </p:cNvPr>
          <p:cNvSpPr/>
          <p:nvPr/>
        </p:nvSpPr>
        <p:spPr>
          <a:xfrm>
            <a:off x="7588251" y="2032000"/>
            <a:ext cx="859234" cy="5837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Mina. EHA. 2021 (Oral):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1-A-Abstract (Background)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62E6E3-B14A-4C9F-B372-610501B80DE2}"/>
              </a:ext>
            </a:extLst>
          </p:cNvPr>
          <p:cNvCxnSpPr>
            <a:cxnSpLocks/>
            <a:stCxn id="51" idx="1"/>
          </p:cNvCxnSpPr>
          <p:nvPr/>
        </p:nvCxnSpPr>
        <p:spPr>
          <a:xfrm flipH="1">
            <a:off x="6248401" y="1571686"/>
            <a:ext cx="1313074" cy="3942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434279-F7F2-4669-BAE0-5258775701A9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7124700" y="2323871"/>
            <a:ext cx="463551" cy="1908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5821AEC-8270-4ED8-9F4E-D771E7BA7E2C}"/>
              </a:ext>
            </a:extLst>
          </p:cNvPr>
          <p:cNvSpPr/>
          <p:nvPr/>
        </p:nvSpPr>
        <p:spPr>
          <a:xfrm>
            <a:off x="7588251" y="2737289"/>
            <a:ext cx="859234" cy="95307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Mina. EHA. 2021 (Oral): 1-A-Abstract (Title);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1-A-Abstract (Aims); 1-A-Abstract (Methods)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E328AF-E016-42F9-B629-2024DEAE6E00}"/>
              </a:ext>
            </a:extLst>
          </p:cNvPr>
          <p:cNvCxnSpPr>
            <a:cxnSpLocks/>
          </p:cNvCxnSpPr>
          <p:nvPr/>
        </p:nvCxnSpPr>
        <p:spPr>
          <a:xfrm flipH="1" flipV="1">
            <a:off x="6880860" y="2827956"/>
            <a:ext cx="707391" cy="157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0B13187-5504-4287-BC10-FEAA3AE5D0ED}"/>
              </a:ext>
            </a:extLst>
          </p:cNvPr>
          <p:cNvSpPr/>
          <p:nvPr/>
        </p:nvSpPr>
        <p:spPr>
          <a:xfrm>
            <a:off x="87378" y="2808049"/>
            <a:ext cx="859234" cy="8299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ASCO. 2021 (Oral): 1-A-Abstract (Title); 1-A-Abstract (Methods)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9250FC-B571-4A96-B170-6B5FCF07BD2A}"/>
              </a:ext>
            </a:extLst>
          </p:cNvPr>
          <p:cNvSpPr/>
          <p:nvPr/>
        </p:nvSpPr>
        <p:spPr>
          <a:xfrm>
            <a:off x="49210" y="1261906"/>
            <a:ext cx="940217" cy="8299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ASCO. 2021 (Oral): 1-A-Abstract (Background); 1-A-Abstract (Methods)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CE12968-0F2E-4CAA-9DC4-D0E1E6AF017F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961859" y="2871730"/>
            <a:ext cx="460540" cy="9626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13B55D3-60C2-43B2-A06E-89F7F4E842AA}"/>
              </a:ext>
            </a:extLst>
          </p:cNvPr>
          <p:cNvSpPr/>
          <p:nvPr/>
        </p:nvSpPr>
        <p:spPr>
          <a:xfrm>
            <a:off x="102625" y="3665666"/>
            <a:ext cx="859234" cy="337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Blood. 2018: 2-A-1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EE1918-9D4D-418C-9DE6-EFE94E5A94C3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960395" y="3843450"/>
            <a:ext cx="388717" cy="5471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98FB680-05B2-4A85-8F9E-8F52EE7FD3F8}"/>
              </a:ext>
            </a:extLst>
          </p:cNvPr>
          <p:cNvSpPr/>
          <p:nvPr/>
        </p:nvSpPr>
        <p:spPr>
          <a:xfrm>
            <a:off x="101161" y="4160239"/>
            <a:ext cx="859234" cy="4606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Blood. 2018: 2-A-1; 2-A-2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18C71C-BF0A-40B6-B373-72D7090950DB}"/>
              </a:ext>
            </a:extLst>
          </p:cNvPr>
          <p:cNvSpPr/>
          <p:nvPr/>
        </p:nvSpPr>
        <p:spPr>
          <a:xfrm>
            <a:off x="2138774" y="5383096"/>
            <a:ext cx="859234" cy="337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Blood. 2018: 2-A-1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CD36955-C6EA-4A60-BDFC-1F842198CE21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2039251" y="5551856"/>
            <a:ext cx="99523" cy="2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Brace 39">
            <a:extLst>
              <a:ext uri="{FF2B5EF4-FFF2-40B4-BE49-F238E27FC236}">
                <a16:creationId xmlns:a16="http://schemas.microsoft.com/office/drawing/2014/main" id="{D62A85B3-F09D-4967-A569-0AADEAC53920}"/>
              </a:ext>
            </a:extLst>
          </p:cNvPr>
          <p:cNvSpPr/>
          <p:nvPr/>
        </p:nvSpPr>
        <p:spPr>
          <a:xfrm>
            <a:off x="1278089" y="4418209"/>
            <a:ext cx="109839" cy="26086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9C9F633-1451-45F2-AC62-727B0F0D3EFB}"/>
              </a:ext>
            </a:extLst>
          </p:cNvPr>
          <p:cNvSpPr/>
          <p:nvPr/>
        </p:nvSpPr>
        <p:spPr>
          <a:xfrm>
            <a:off x="54260" y="4654812"/>
            <a:ext cx="959289" cy="337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Blood. 2018: 2-A-1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33A6364-1AF6-4D23-81F4-E719ED708BFA}"/>
              </a:ext>
            </a:extLst>
          </p:cNvPr>
          <p:cNvSpPr/>
          <p:nvPr/>
        </p:nvSpPr>
        <p:spPr>
          <a:xfrm>
            <a:off x="49210" y="5040891"/>
            <a:ext cx="873951" cy="95307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NCT02203643: 5-A-Primary Outcome Measures; 5-A-Secondary Outcome Measures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C83C2AC-D625-4239-9346-060CF42352C2}"/>
              </a:ext>
            </a:extLst>
          </p:cNvPr>
          <p:cNvCxnSpPr>
            <a:cxnSpLocks/>
          </p:cNvCxnSpPr>
          <p:nvPr/>
        </p:nvCxnSpPr>
        <p:spPr>
          <a:xfrm flipV="1">
            <a:off x="923161" y="4603951"/>
            <a:ext cx="423109" cy="622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AF0C05A-1391-4881-8D25-8DF39AFCD2B1}"/>
              </a:ext>
            </a:extLst>
          </p:cNvPr>
          <p:cNvCxnSpPr>
            <a:cxnSpLocks/>
            <a:endCxn id="41" idx="3"/>
          </p:cNvCxnSpPr>
          <p:nvPr/>
        </p:nvCxnSpPr>
        <p:spPr>
          <a:xfrm flipH="1" flipV="1">
            <a:off x="1013549" y="4823572"/>
            <a:ext cx="128588" cy="688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B9FF7F3-9601-4E03-AE41-88781DB8D6C0}"/>
              </a:ext>
            </a:extLst>
          </p:cNvPr>
          <p:cNvSpPr/>
          <p:nvPr/>
        </p:nvSpPr>
        <p:spPr>
          <a:xfrm>
            <a:off x="7561475" y="1218260"/>
            <a:ext cx="908777" cy="7068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Mina. EHA. 2021 (Oral):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1-A-Abstract (Aims); 1-A-Abstract (Background)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1EC35C0-F93E-4179-AA02-6859BCCEF0A2}"/>
              </a:ext>
            </a:extLst>
          </p:cNvPr>
          <p:cNvCxnSpPr>
            <a:cxnSpLocks/>
          </p:cNvCxnSpPr>
          <p:nvPr/>
        </p:nvCxnSpPr>
        <p:spPr>
          <a:xfrm flipH="1" flipV="1">
            <a:off x="1200254" y="4932904"/>
            <a:ext cx="117233" cy="4513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12B23638-DDE2-4257-A3F4-EC3060AF0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488" y="3405188"/>
            <a:ext cx="6815137" cy="27876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174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1AEECE6-0185-4896-AEF6-F26B788FD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E9758D-A0BB-4534-BFEF-D260B9C0A00A}"/>
              </a:ext>
            </a:extLst>
          </p:cNvPr>
          <p:cNvSpPr/>
          <p:nvPr/>
        </p:nvSpPr>
        <p:spPr>
          <a:xfrm>
            <a:off x="72628" y="2189742"/>
            <a:ext cx="859234" cy="5837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ASCO. 2021 (Oral): 1-A-Abstract (Background)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7C894C-2729-48AA-A328-2A77F1D89839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931862" y="2481613"/>
            <a:ext cx="541831" cy="662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EABAC44-07B0-4880-8B4B-8DFB4CE29D5A}"/>
              </a:ext>
            </a:extLst>
          </p:cNvPr>
          <p:cNvSpPr/>
          <p:nvPr/>
        </p:nvSpPr>
        <p:spPr>
          <a:xfrm>
            <a:off x="946612" y="5369779"/>
            <a:ext cx="1092639" cy="4606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ASCO. 2021 (Oral): 1-A-Abstract (Methods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FBE142-528E-47CF-96A8-9BCF77426920}"/>
              </a:ext>
            </a:extLst>
          </p:cNvPr>
          <p:cNvCxnSpPr>
            <a:cxnSpLocks/>
          </p:cNvCxnSpPr>
          <p:nvPr/>
        </p:nvCxnSpPr>
        <p:spPr>
          <a:xfrm flipV="1">
            <a:off x="834397" y="2857903"/>
            <a:ext cx="588003" cy="2855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8D6387-E80E-4EF0-AEBB-7D8B85570360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989427" y="1676888"/>
            <a:ext cx="359685" cy="228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CDB0A9A-05B6-4113-BC6A-6CA3996948D0}"/>
              </a:ext>
            </a:extLst>
          </p:cNvPr>
          <p:cNvSpPr/>
          <p:nvPr/>
        </p:nvSpPr>
        <p:spPr>
          <a:xfrm>
            <a:off x="1349112" y="3070118"/>
            <a:ext cx="6023238" cy="130634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F9FFE3-9A7D-4ABE-A63F-2E53D40B6143}"/>
              </a:ext>
            </a:extLst>
          </p:cNvPr>
          <p:cNvCxnSpPr>
            <a:cxnSpLocks/>
          </p:cNvCxnSpPr>
          <p:nvPr/>
        </p:nvCxnSpPr>
        <p:spPr>
          <a:xfrm flipV="1">
            <a:off x="1202777" y="4764693"/>
            <a:ext cx="185152" cy="184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698E9A1-7582-40AA-8F9F-4379C3D0674E}"/>
              </a:ext>
            </a:extLst>
          </p:cNvPr>
          <p:cNvSpPr/>
          <p:nvPr/>
        </p:nvSpPr>
        <p:spPr>
          <a:xfrm>
            <a:off x="7588251" y="2032000"/>
            <a:ext cx="859234" cy="5837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Mina. EHA. 2021 (Oral):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1-A-Abstract (Background)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62E6E3-B14A-4C9F-B372-610501B80DE2}"/>
              </a:ext>
            </a:extLst>
          </p:cNvPr>
          <p:cNvCxnSpPr>
            <a:cxnSpLocks/>
            <a:stCxn id="51" idx="1"/>
          </p:cNvCxnSpPr>
          <p:nvPr/>
        </p:nvCxnSpPr>
        <p:spPr>
          <a:xfrm flipH="1">
            <a:off x="6248401" y="1571686"/>
            <a:ext cx="1313074" cy="3942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434279-F7F2-4669-BAE0-5258775701A9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7124700" y="2323871"/>
            <a:ext cx="463551" cy="1908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5821AEC-8270-4ED8-9F4E-D771E7BA7E2C}"/>
              </a:ext>
            </a:extLst>
          </p:cNvPr>
          <p:cNvSpPr/>
          <p:nvPr/>
        </p:nvSpPr>
        <p:spPr>
          <a:xfrm>
            <a:off x="7588251" y="2737289"/>
            <a:ext cx="859234" cy="95307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Mina. EHA. 2021 (Oral): 1-A-Abstract (Title);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1-A-Abstract (Aims); 1-A-Abstract (Methods)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E328AF-E016-42F9-B629-2024DEAE6E00}"/>
              </a:ext>
            </a:extLst>
          </p:cNvPr>
          <p:cNvCxnSpPr>
            <a:cxnSpLocks/>
          </p:cNvCxnSpPr>
          <p:nvPr/>
        </p:nvCxnSpPr>
        <p:spPr>
          <a:xfrm flipH="1" flipV="1">
            <a:off x="6880860" y="2827956"/>
            <a:ext cx="707391" cy="157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0B13187-5504-4287-BC10-FEAA3AE5D0ED}"/>
              </a:ext>
            </a:extLst>
          </p:cNvPr>
          <p:cNvSpPr/>
          <p:nvPr/>
        </p:nvSpPr>
        <p:spPr>
          <a:xfrm>
            <a:off x="87378" y="2808049"/>
            <a:ext cx="859234" cy="8299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ASCO. 2021 (Oral): 1-A-Abstract (Title); 1-A-Abstract (Methods)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9250FC-B571-4A96-B170-6B5FCF07BD2A}"/>
              </a:ext>
            </a:extLst>
          </p:cNvPr>
          <p:cNvSpPr/>
          <p:nvPr/>
        </p:nvSpPr>
        <p:spPr>
          <a:xfrm>
            <a:off x="49210" y="1261906"/>
            <a:ext cx="940217" cy="8299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ASCO. 2021 (Oral): 1-A-Abstract (Background); 1-A-Abstract (Methods)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CE12968-0F2E-4CAA-9DC4-D0E1E6AF017F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961859" y="2871730"/>
            <a:ext cx="460540" cy="9626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13B55D3-60C2-43B2-A06E-89F7F4E842AA}"/>
              </a:ext>
            </a:extLst>
          </p:cNvPr>
          <p:cNvSpPr/>
          <p:nvPr/>
        </p:nvSpPr>
        <p:spPr>
          <a:xfrm>
            <a:off x="102625" y="3665666"/>
            <a:ext cx="859234" cy="337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Blood. 2018: 2-A-1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EE1918-9D4D-418C-9DE6-EFE94E5A94C3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960395" y="3843450"/>
            <a:ext cx="388717" cy="5471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98FB680-05B2-4A85-8F9E-8F52EE7FD3F8}"/>
              </a:ext>
            </a:extLst>
          </p:cNvPr>
          <p:cNvSpPr/>
          <p:nvPr/>
        </p:nvSpPr>
        <p:spPr>
          <a:xfrm>
            <a:off x="101161" y="4160239"/>
            <a:ext cx="859234" cy="4606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Blood. 2018: 2-A-1; 2-A-2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18C71C-BF0A-40B6-B373-72D7090950DB}"/>
              </a:ext>
            </a:extLst>
          </p:cNvPr>
          <p:cNvSpPr/>
          <p:nvPr/>
        </p:nvSpPr>
        <p:spPr>
          <a:xfrm>
            <a:off x="2138774" y="5383096"/>
            <a:ext cx="859234" cy="337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Blood. 2018: 2-A-1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CD36955-C6EA-4A60-BDFC-1F842198CE21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2039251" y="5551856"/>
            <a:ext cx="99523" cy="2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Brace 39">
            <a:extLst>
              <a:ext uri="{FF2B5EF4-FFF2-40B4-BE49-F238E27FC236}">
                <a16:creationId xmlns:a16="http://schemas.microsoft.com/office/drawing/2014/main" id="{D62A85B3-F09D-4967-A569-0AADEAC53920}"/>
              </a:ext>
            </a:extLst>
          </p:cNvPr>
          <p:cNvSpPr/>
          <p:nvPr/>
        </p:nvSpPr>
        <p:spPr>
          <a:xfrm>
            <a:off x="1278089" y="4418209"/>
            <a:ext cx="109839" cy="26086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9C9F633-1451-45F2-AC62-727B0F0D3EFB}"/>
              </a:ext>
            </a:extLst>
          </p:cNvPr>
          <p:cNvSpPr/>
          <p:nvPr/>
        </p:nvSpPr>
        <p:spPr>
          <a:xfrm>
            <a:off x="54260" y="4654812"/>
            <a:ext cx="959289" cy="337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Blood. 2018: 2-A-1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33A6364-1AF6-4D23-81F4-E719ED708BFA}"/>
              </a:ext>
            </a:extLst>
          </p:cNvPr>
          <p:cNvSpPr/>
          <p:nvPr/>
        </p:nvSpPr>
        <p:spPr>
          <a:xfrm>
            <a:off x="49210" y="5040891"/>
            <a:ext cx="873951" cy="95307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NCT02203643: 5-A-Primary Outcome Measures; 5-A-Secondary Outcome Measures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C83C2AC-D625-4239-9346-060CF42352C2}"/>
              </a:ext>
            </a:extLst>
          </p:cNvPr>
          <p:cNvCxnSpPr>
            <a:cxnSpLocks/>
          </p:cNvCxnSpPr>
          <p:nvPr/>
        </p:nvCxnSpPr>
        <p:spPr>
          <a:xfrm flipV="1">
            <a:off x="923161" y="4603951"/>
            <a:ext cx="423109" cy="622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AF0C05A-1391-4881-8D25-8DF39AFCD2B1}"/>
              </a:ext>
            </a:extLst>
          </p:cNvPr>
          <p:cNvCxnSpPr>
            <a:cxnSpLocks/>
            <a:endCxn id="41" idx="3"/>
          </p:cNvCxnSpPr>
          <p:nvPr/>
        </p:nvCxnSpPr>
        <p:spPr>
          <a:xfrm flipH="1" flipV="1">
            <a:off x="1013549" y="4823572"/>
            <a:ext cx="128588" cy="688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B9FF7F3-9601-4E03-AE41-88781DB8D6C0}"/>
              </a:ext>
            </a:extLst>
          </p:cNvPr>
          <p:cNvSpPr/>
          <p:nvPr/>
        </p:nvSpPr>
        <p:spPr>
          <a:xfrm>
            <a:off x="7561475" y="1218260"/>
            <a:ext cx="908777" cy="7068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Mina. EHA. 2021 (Oral):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1-A-Abstract (Aims); 1-A-Abstract (Background)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1EC35C0-F93E-4179-AA02-6859BCCEF0A2}"/>
              </a:ext>
            </a:extLst>
          </p:cNvPr>
          <p:cNvCxnSpPr>
            <a:cxnSpLocks/>
          </p:cNvCxnSpPr>
          <p:nvPr/>
        </p:nvCxnSpPr>
        <p:spPr>
          <a:xfrm flipH="1" flipV="1">
            <a:off x="1200254" y="4932904"/>
            <a:ext cx="117233" cy="4513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12B23638-DDE2-4257-A3F4-EC3060AF0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488" y="3405188"/>
            <a:ext cx="6815137" cy="27876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217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1AEECE6-0185-4896-AEF6-F26B788FD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E9758D-A0BB-4534-BFEF-D260B9C0A00A}"/>
              </a:ext>
            </a:extLst>
          </p:cNvPr>
          <p:cNvSpPr/>
          <p:nvPr/>
        </p:nvSpPr>
        <p:spPr>
          <a:xfrm>
            <a:off x="72628" y="2189742"/>
            <a:ext cx="859234" cy="5837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ASCO. 2021 (Oral): 1-A-Abstract (Background)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7C894C-2729-48AA-A328-2A77F1D89839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931862" y="2481613"/>
            <a:ext cx="541831" cy="662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EABAC44-07B0-4880-8B4B-8DFB4CE29D5A}"/>
              </a:ext>
            </a:extLst>
          </p:cNvPr>
          <p:cNvSpPr/>
          <p:nvPr/>
        </p:nvSpPr>
        <p:spPr>
          <a:xfrm>
            <a:off x="946612" y="5369779"/>
            <a:ext cx="1092639" cy="4606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ASCO. 2021 (Oral): 1-A-Abstract (Methods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FBE142-528E-47CF-96A8-9BCF77426920}"/>
              </a:ext>
            </a:extLst>
          </p:cNvPr>
          <p:cNvCxnSpPr>
            <a:cxnSpLocks/>
          </p:cNvCxnSpPr>
          <p:nvPr/>
        </p:nvCxnSpPr>
        <p:spPr>
          <a:xfrm flipV="1">
            <a:off x="834397" y="2857903"/>
            <a:ext cx="588003" cy="2855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8D6387-E80E-4EF0-AEBB-7D8B85570360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989427" y="1676888"/>
            <a:ext cx="359685" cy="228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CDB0A9A-05B6-4113-BC6A-6CA3996948D0}"/>
              </a:ext>
            </a:extLst>
          </p:cNvPr>
          <p:cNvSpPr/>
          <p:nvPr/>
        </p:nvSpPr>
        <p:spPr>
          <a:xfrm>
            <a:off x="1349112" y="3070118"/>
            <a:ext cx="6023238" cy="130634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F9FFE3-9A7D-4ABE-A63F-2E53D40B6143}"/>
              </a:ext>
            </a:extLst>
          </p:cNvPr>
          <p:cNvCxnSpPr>
            <a:cxnSpLocks/>
          </p:cNvCxnSpPr>
          <p:nvPr/>
        </p:nvCxnSpPr>
        <p:spPr>
          <a:xfrm flipV="1">
            <a:off x="1202777" y="4764693"/>
            <a:ext cx="185152" cy="184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698E9A1-7582-40AA-8F9F-4379C3D0674E}"/>
              </a:ext>
            </a:extLst>
          </p:cNvPr>
          <p:cNvSpPr/>
          <p:nvPr/>
        </p:nvSpPr>
        <p:spPr>
          <a:xfrm>
            <a:off x="7588251" y="2032000"/>
            <a:ext cx="859234" cy="5837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Mina. EHA. 2021 (Oral):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1-A-Abstract (Background)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62E6E3-B14A-4C9F-B372-610501B80DE2}"/>
              </a:ext>
            </a:extLst>
          </p:cNvPr>
          <p:cNvCxnSpPr>
            <a:cxnSpLocks/>
            <a:stCxn id="51" idx="1"/>
          </p:cNvCxnSpPr>
          <p:nvPr/>
        </p:nvCxnSpPr>
        <p:spPr>
          <a:xfrm flipH="1">
            <a:off x="6248401" y="1571686"/>
            <a:ext cx="1313074" cy="3942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434279-F7F2-4669-BAE0-5258775701A9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7124700" y="2323871"/>
            <a:ext cx="463551" cy="1908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5821AEC-8270-4ED8-9F4E-D771E7BA7E2C}"/>
              </a:ext>
            </a:extLst>
          </p:cNvPr>
          <p:cNvSpPr/>
          <p:nvPr/>
        </p:nvSpPr>
        <p:spPr>
          <a:xfrm>
            <a:off x="7588251" y="2737289"/>
            <a:ext cx="859234" cy="95307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Mina. EHA. 2021 (Oral): 1-A-Abstract (Title);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1-A-Abstract (Aims); 1-A-Abstract (Methods)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E328AF-E016-42F9-B629-2024DEAE6E00}"/>
              </a:ext>
            </a:extLst>
          </p:cNvPr>
          <p:cNvCxnSpPr>
            <a:cxnSpLocks/>
          </p:cNvCxnSpPr>
          <p:nvPr/>
        </p:nvCxnSpPr>
        <p:spPr>
          <a:xfrm flipH="1" flipV="1">
            <a:off x="6880860" y="2827956"/>
            <a:ext cx="707391" cy="157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0B13187-5504-4287-BC10-FEAA3AE5D0ED}"/>
              </a:ext>
            </a:extLst>
          </p:cNvPr>
          <p:cNvSpPr/>
          <p:nvPr/>
        </p:nvSpPr>
        <p:spPr>
          <a:xfrm>
            <a:off x="87378" y="2808049"/>
            <a:ext cx="859234" cy="8299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ASCO. 2021 (Oral): 1-A-Abstract (Title); 1-A-Abstract (Methods)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9250FC-B571-4A96-B170-6B5FCF07BD2A}"/>
              </a:ext>
            </a:extLst>
          </p:cNvPr>
          <p:cNvSpPr/>
          <p:nvPr/>
        </p:nvSpPr>
        <p:spPr>
          <a:xfrm>
            <a:off x="49210" y="1261906"/>
            <a:ext cx="940217" cy="8299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ASCO. 2021 (Oral): 1-A-Abstract (Background); 1-A-Abstract (Methods)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CE12968-0F2E-4CAA-9DC4-D0E1E6AF017F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961859" y="2871730"/>
            <a:ext cx="460540" cy="9626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13B55D3-60C2-43B2-A06E-89F7F4E842AA}"/>
              </a:ext>
            </a:extLst>
          </p:cNvPr>
          <p:cNvSpPr/>
          <p:nvPr/>
        </p:nvSpPr>
        <p:spPr>
          <a:xfrm>
            <a:off x="102625" y="3665666"/>
            <a:ext cx="859234" cy="337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Blood. 2018: 2-A-1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EE1918-9D4D-418C-9DE6-EFE94E5A94C3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960395" y="3843450"/>
            <a:ext cx="388717" cy="5471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98FB680-05B2-4A85-8F9E-8F52EE7FD3F8}"/>
              </a:ext>
            </a:extLst>
          </p:cNvPr>
          <p:cNvSpPr/>
          <p:nvPr/>
        </p:nvSpPr>
        <p:spPr>
          <a:xfrm>
            <a:off x="101161" y="4160239"/>
            <a:ext cx="859234" cy="4606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Blood. 2018: 2-A-1; 2-A-2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18C71C-BF0A-40B6-B373-72D7090950DB}"/>
              </a:ext>
            </a:extLst>
          </p:cNvPr>
          <p:cNvSpPr/>
          <p:nvPr/>
        </p:nvSpPr>
        <p:spPr>
          <a:xfrm>
            <a:off x="2138774" y="5383096"/>
            <a:ext cx="859234" cy="337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Blood. 2018: 2-A-1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CD36955-C6EA-4A60-BDFC-1F842198CE21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2039251" y="5551856"/>
            <a:ext cx="99523" cy="2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Brace 39">
            <a:extLst>
              <a:ext uri="{FF2B5EF4-FFF2-40B4-BE49-F238E27FC236}">
                <a16:creationId xmlns:a16="http://schemas.microsoft.com/office/drawing/2014/main" id="{D62A85B3-F09D-4967-A569-0AADEAC53920}"/>
              </a:ext>
            </a:extLst>
          </p:cNvPr>
          <p:cNvSpPr/>
          <p:nvPr/>
        </p:nvSpPr>
        <p:spPr>
          <a:xfrm>
            <a:off x="1278089" y="4418209"/>
            <a:ext cx="109839" cy="26086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9C9F633-1451-45F2-AC62-727B0F0D3EFB}"/>
              </a:ext>
            </a:extLst>
          </p:cNvPr>
          <p:cNvSpPr/>
          <p:nvPr/>
        </p:nvSpPr>
        <p:spPr>
          <a:xfrm>
            <a:off x="54260" y="4654812"/>
            <a:ext cx="959289" cy="337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Blood. 2018: 2-A-1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33A6364-1AF6-4D23-81F4-E719ED708BFA}"/>
              </a:ext>
            </a:extLst>
          </p:cNvPr>
          <p:cNvSpPr/>
          <p:nvPr/>
        </p:nvSpPr>
        <p:spPr>
          <a:xfrm>
            <a:off x="49210" y="5040891"/>
            <a:ext cx="873951" cy="95307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NCT02203643: 5-A-Primary Outcome Measures; 5-A-Secondary Outcome Measures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C83C2AC-D625-4239-9346-060CF42352C2}"/>
              </a:ext>
            </a:extLst>
          </p:cNvPr>
          <p:cNvCxnSpPr>
            <a:cxnSpLocks/>
          </p:cNvCxnSpPr>
          <p:nvPr/>
        </p:nvCxnSpPr>
        <p:spPr>
          <a:xfrm flipV="1">
            <a:off x="923161" y="4603951"/>
            <a:ext cx="423109" cy="622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AF0C05A-1391-4881-8D25-8DF39AFCD2B1}"/>
              </a:ext>
            </a:extLst>
          </p:cNvPr>
          <p:cNvCxnSpPr>
            <a:cxnSpLocks/>
            <a:endCxn id="41" idx="3"/>
          </p:cNvCxnSpPr>
          <p:nvPr/>
        </p:nvCxnSpPr>
        <p:spPr>
          <a:xfrm flipH="1" flipV="1">
            <a:off x="1013549" y="4823572"/>
            <a:ext cx="128588" cy="688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B9FF7F3-9601-4E03-AE41-88781DB8D6C0}"/>
              </a:ext>
            </a:extLst>
          </p:cNvPr>
          <p:cNvSpPr/>
          <p:nvPr/>
        </p:nvSpPr>
        <p:spPr>
          <a:xfrm>
            <a:off x="7561475" y="1218260"/>
            <a:ext cx="908777" cy="7068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Mina. EHA. 2021 (Oral):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1-A-Abstract (Aims); 1-A-Abstract (Background)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1EC35C0-F93E-4179-AA02-6859BCCEF0A2}"/>
              </a:ext>
            </a:extLst>
          </p:cNvPr>
          <p:cNvCxnSpPr>
            <a:cxnSpLocks/>
          </p:cNvCxnSpPr>
          <p:nvPr/>
        </p:nvCxnSpPr>
        <p:spPr>
          <a:xfrm flipH="1" flipV="1">
            <a:off x="1200254" y="4932904"/>
            <a:ext cx="117233" cy="4513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12B23638-DDE2-4257-A3F4-EC3060AF0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488" y="3405188"/>
            <a:ext cx="6815137" cy="27876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439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1AEECE6-0185-4896-AEF6-F26B788FD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E9758D-A0BB-4534-BFEF-D260B9C0A00A}"/>
              </a:ext>
            </a:extLst>
          </p:cNvPr>
          <p:cNvSpPr/>
          <p:nvPr/>
        </p:nvSpPr>
        <p:spPr>
          <a:xfrm>
            <a:off x="72628" y="2189742"/>
            <a:ext cx="859234" cy="5837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ASCO. 2021 (Oral): 1-A-Abstract (Background)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7C894C-2729-48AA-A328-2A77F1D89839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931862" y="2481613"/>
            <a:ext cx="541831" cy="662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EABAC44-07B0-4880-8B4B-8DFB4CE29D5A}"/>
              </a:ext>
            </a:extLst>
          </p:cNvPr>
          <p:cNvSpPr/>
          <p:nvPr/>
        </p:nvSpPr>
        <p:spPr>
          <a:xfrm>
            <a:off x="946612" y="5369779"/>
            <a:ext cx="1092639" cy="4606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ASCO. 2021 (Oral): 1-A-Abstract (Methods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FBE142-528E-47CF-96A8-9BCF77426920}"/>
              </a:ext>
            </a:extLst>
          </p:cNvPr>
          <p:cNvCxnSpPr>
            <a:cxnSpLocks/>
          </p:cNvCxnSpPr>
          <p:nvPr/>
        </p:nvCxnSpPr>
        <p:spPr>
          <a:xfrm flipV="1">
            <a:off x="834397" y="2857903"/>
            <a:ext cx="588003" cy="2855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8D6387-E80E-4EF0-AEBB-7D8B85570360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989427" y="1676888"/>
            <a:ext cx="359685" cy="228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CDB0A9A-05B6-4113-BC6A-6CA3996948D0}"/>
              </a:ext>
            </a:extLst>
          </p:cNvPr>
          <p:cNvSpPr/>
          <p:nvPr/>
        </p:nvSpPr>
        <p:spPr>
          <a:xfrm>
            <a:off x="1349112" y="3070118"/>
            <a:ext cx="6023238" cy="130634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F9FFE3-9A7D-4ABE-A63F-2E53D40B6143}"/>
              </a:ext>
            </a:extLst>
          </p:cNvPr>
          <p:cNvCxnSpPr>
            <a:cxnSpLocks/>
          </p:cNvCxnSpPr>
          <p:nvPr/>
        </p:nvCxnSpPr>
        <p:spPr>
          <a:xfrm flipV="1">
            <a:off x="1202777" y="4764693"/>
            <a:ext cx="185152" cy="184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698E9A1-7582-40AA-8F9F-4379C3D0674E}"/>
              </a:ext>
            </a:extLst>
          </p:cNvPr>
          <p:cNvSpPr/>
          <p:nvPr/>
        </p:nvSpPr>
        <p:spPr>
          <a:xfrm>
            <a:off x="7588251" y="2032000"/>
            <a:ext cx="859234" cy="5837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Mina. EHA. 2021 (Oral):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1-A-Abstract (Background)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62E6E3-B14A-4C9F-B372-610501B80DE2}"/>
              </a:ext>
            </a:extLst>
          </p:cNvPr>
          <p:cNvCxnSpPr>
            <a:cxnSpLocks/>
            <a:stCxn id="51" idx="1"/>
          </p:cNvCxnSpPr>
          <p:nvPr/>
        </p:nvCxnSpPr>
        <p:spPr>
          <a:xfrm flipH="1">
            <a:off x="6248401" y="1571686"/>
            <a:ext cx="1313074" cy="3942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434279-F7F2-4669-BAE0-5258775701A9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7124700" y="2323871"/>
            <a:ext cx="463551" cy="1908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5821AEC-8270-4ED8-9F4E-D771E7BA7E2C}"/>
              </a:ext>
            </a:extLst>
          </p:cNvPr>
          <p:cNvSpPr/>
          <p:nvPr/>
        </p:nvSpPr>
        <p:spPr>
          <a:xfrm>
            <a:off x="7588251" y="2737289"/>
            <a:ext cx="859234" cy="95307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Mina. EHA. 2021 (Oral): 1-A-Abstract (Title);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1-A-Abstract (Aims); 1-A-Abstract (Methods)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E328AF-E016-42F9-B629-2024DEAE6E00}"/>
              </a:ext>
            </a:extLst>
          </p:cNvPr>
          <p:cNvCxnSpPr>
            <a:cxnSpLocks/>
          </p:cNvCxnSpPr>
          <p:nvPr/>
        </p:nvCxnSpPr>
        <p:spPr>
          <a:xfrm flipH="1" flipV="1">
            <a:off x="6880860" y="2827956"/>
            <a:ext cx="707391" cy="157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0B13187-5504-4287-BC10-FEAA3AE5D0ED}"/>
              </a:ext>
            </a:extLst>
          </p:cNvPr>
          <p:cNvSpPr/>
          <p:nvPr/>
        </p:nvSpPr>
        <p:spPr>
          <a:xfrm>
            <a:off x="87378" y="2808049"/>
            <a:ext cx="859234" cy="8299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ASCO. 2021 (Oral): 1-A-Abstract (Title); 1-A-Abstract (Methods)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9250FC-B571-4A96-B170-6B5FCF07BD2A}"/>
              </a:ext>
            </a:extLst>
          </p:cNvPr>
          <p:cNvSpPr/>
          <p:nvPr/>
        </p:nvSpPr>
        <p:spPr>
          <a:xfrm>
            <a:off x="49210" y="1261906"/>
            <a:ext cx="940217" cy="8299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ASCO. 2021 (Oral): 1-A-Abstract (Background); 1-A-Abstract (Methods)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CE12968-0F2E-4CAA-9DC4-D0E1E6AF017F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961859" y="2871730"/>
            <a:ext cx="460540" cy="9626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13B55D3-60C2-43B2-A06E-89F7F4E842AA}"/>
              </a:ext>
            </a:extLst>
          </p:cNvPr>
          <p:cNvSpPr/>
          <p:nvPr/>
        </p:nvSpPr>
        <p:spPr>
          <a:xfrm>
            <a:off x="102625" y="3665666"/>
            <a:ext cx="859234" cy="337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Blood. 2018: 2-A-1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EE1918-9D4D-418C-9DE6-EFE94E5A94C3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960395" y="3843450"/>
            <a:ext cx="388717" cy="5471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98FB680-05B2-4A85-8F9E-8F52EE7FD3F8}"/>
              </a:ext>
            </a:extLst>
          </p:cNvPr>
          <p:cNvSpPr/>
          <p:nvPr/>
        </p:nvSpPr>
        <p:spPr>
          <a:xfrm>
            <a:off x="101161" y="4160239"/>
            <a:ext cx="859234" cy="4606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Blood. 2018: 2-A-1; 2-A-2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18C71C-BF0A-40B6-B373-72D7090950DB}"/>
              </a:ext>
            </a:extLst>
          </p:cNvPr>
          <p:cNvSpPr/>
          <p:nvPr/>
        </p:nvSpPr>
        <p:spPr>
          <a:xfrm>
            <a:off x="2138774" y="5383096"/>
            <a:ext cx="859234" cy="337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Blood. 2018: 2-A-1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CD36955-C6EA-4A60-BDFC-1F842198CE21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2039251" y="5551856"/>
            <a:ext cx="99523" cy="2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Brace 39">
            <a:extLst>
              <a:ext uri="{FF2B5EF4-FFF2-40B4-BE49-F238E27FC236}">
                <a16:creationId xmlns:a16="http://schemas.microsoft.com/office/drawing/2014/main" id="{D62A85B3-F09D-4967-A569-0AADEAC53920}"/>
              </a:ext>
            </a:extLst>
          </p:cNvPr>
          <p:cNvSpPr/>
          <p:nvPr/>
        </p:nvSpPr>
        <p:spPr>
          <a:xfrm>
            <a:off x="1278089" y="4418209"/>
            <a:ext cx="109839" cy="26086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9C9F633-1451-45F2-AC62-727B0F0D3EFB}"/>
              </a:ext>
            </a:extLst>
          </p:cNvPr>
          <p:cNvSpPr/>
          <p:nvPr/>
        </p:nvSpPr>
        <p:spPr>
          <a:xfrm>
            <a:off x="54260" y="4654812"/>
            <a:ext cx="959289" cy="337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Gay. Blood. 2018: 2-A-1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33A6364-1AF6-4D23-81F4-E719ED708BFA}"/>
              </a:ext>
            </a:extLst>
          </p:cNvPr>
          <p:cNvSpPr/>
          <p:nvPr/>
        </p:nvSpPr>
        <p:spPr>
          <a:xfrm>
            <a:off x="49210" y="5040891"/>
            <a:ext cx="873951" cy="95307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NCT02203643: 5-A-Primary Outcome Measures; 5-A-Secondary Outcome Measures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C83C2AC-D625-4239-9346-060CF42352C2}"/>
              </a:ext>
            </a:extLst>
          </p:cNvPr>
          <p:cNvCxnSpPr>
            <a:cxnSpLocks/>
          </p:cNvCxnSpPr>
          <p:nvPr/>
        </p:nvCxnSpPr>
        <p:spPr>
          <a:xfrm flipV="1">
            <a:off x="923161" y="4603951"/>
            <a:ext cx="423109" cy="622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AF0C05A-1391-4881-8D25-8DF39AFCD2B1}"/>
              </a:ext>
            </a:extLst>
          </p:cNvPr>
          <p:cNvCxnSpPr>
            <a:cxnSpLocks/>
            <a:endCxn id="41" idx="3"/>
          </p:cNvCxnSpPr>
          <p:nvPr/>
        </p:nvCxnSpPr>
        <p:spPr>
          <a:xfrm flipH="1" flipV="1">
            <a:off x="1013549" y="4823572"/>
            <a:ext cx="128588" cy="688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B9FF7F3-9601-4E03-AE41-88781DB8D6C0}"/>
              </a:ext>
            </a:extLst>
          </p:cNvPr>
          <p:cNvSpPr/>
          <p:nvPr/>
        </p:nvSpPr>
        <p:spPr>
          <a:xfrm>
            <a:off x="7561475" y="1218260"/>
            <a:ext cx="908777" cy="7068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Mina. EHA. 2021 (Oral):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1-A-Abstract (Aims); 1-A-Abstract (Background)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1EC35C0-F93E-4179-AA02-6859BCCEF0A2}"/>
              </a:ext>
            </a:extLst>
          </p:cNvPr>
          <p:cNvCxnSpPr>
            <a:cxnSpLocks/>
          </p:cNvCxnSpPr>
          <p:nvPr/>
        </p:nvCxnSpPr>
        <p:spPr>
          <a:xfrm flipH="1" flipV="1">
            <a:off x="1200254" y="4932904"/>
            <a:ext cx="117233" cy="4513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5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8DA5-29F7-494F-9FF3-9C7B587D75C0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1420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8DA5-29F7-494F-9FF3-9C7B587D75C0}" type="slidenum">
              <a:rPr lang="en-DE" smtClean="0"/>
              <a:t>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53731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8DA5-29F7-494F-9FF3-9C7B587D75C0}" type="slidenum">
              <a:rPr lang="en-DE" smtClean="0"/>
              <a:t>15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51523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683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59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856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515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8DA5-29F7-494F-9FF3-9C7B587D75C0}" type="slidenum">
              <a:rPr lang="en-DE" smtClean="0"/>
              <a:t>20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5441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23.svg"/><Relationship Id="rId4" Type="http://schemas.openxmlformats.org/officeDocument/2006/relationships/image" Target="../media/image7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1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1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50B24137-05D7-FA7F-8E73-50CFAF0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770400-B5E3-8E86-16D3-74444D1AD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9F4E6B-1C6D-07C3-BCA9-E78964CD84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8BA9991-E50E-8965-C781-50935FCA9F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AA4AD52-FE9E-9AA0-830D-340E2BDD92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29631"/>
            <a:ext cx="12192000" cy="3285067"/>
          </a:xfrm>
          <a:custGeom>
            <a:avLst/>
            <a:gdLst>
              <a:gd name="connsiteX0" fmla="*/ 2021205 w 12192000"/>
              <a:gd name="connsiteY0" fmla="*/ 40 h 3285067"/>
              <a:gd name="connsiteX1" fmla="*/ 12192000 w 12192000"/>
              <a:gd name="connsiteY1" fmla="*/ 40 h 3285067"/>
              <a:gd name="connsiteX2" fmla="*/ 12192000 w 12192000"/>
              <a:gd name="connsiteY2" fmla="*/ 3285067 h 3285067"/>
              <a:gd name="connsiteX3" fmla="*/ 0 w 12192000"/>
              <a:gd name="connsiteY3" fmla="*/ 3285067 h 3285067"/>
              <a:gd name="connsiteX4" fmla="*/ 0 w 12192000"/>
              <a:gd name="connsiteY4" fmla="*/ 1506224 h 3285067"/>
              <a:gd name="connsiteX5" fmla="*/ 847090 w 12192000"/>
              <a:gd name="connsiteY5" fmla="*/ 409722 h 3285067"/>
              <a:gd name="connsiteX6" fmla="*/ 2021205 w 12192000"/>
              <a:gd name="connsiteY6" fmla="*/ 40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85067">
                <a:moveTo>
                  <a:pt x="2021205" y="40"/>
                </a:moveTo>
                <a:lnTo>
                  <a:pt x="12192000" y="40"/>
                </a:lnTo>
                <a:lnTo>
                  <a:pt x="12192000" y="3285067"/>
                </a:lnTo>
                <a:lnTo>
                  <a:pt x="0" y="3285067"/>
                </a:lnTo>
                <a:lnTo>
                  <a:pt x="0" y="1506224"/>
                </a:lnTo>
                <a:cubicBezTo>
                  <a:pt x="203835" y="1107957"/>
                  <a:pt x="462280" y="699543"/>
                  <a:pt x="847090" y="409722"/>
                </a:cubicBezTo>
                <a:cubicBezTo>
                  <a:pt x="1038225" y="266397"/>
                  <a:pt x="1391920" y="-3765"/>
                  <a:pt x="2021205" y="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8062853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2161309"/>
            <a:ext cx="11461749" cy="35282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EF57AC-E6C8-F910-79ED-F76FB3BED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126" y="1574800"/>
            <a:ext cx="11461749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30EA408-BDA5-1120-95AB-259BA4578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6" y="5833872"/>
            <a:ext cx="8821000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3700745A-22BA-4BE9-1AAC-1A73B9321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1581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574800"/>
            <a:ext cx="405993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C9213B5-827D-C71F-EF1A-7FC0B0C74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4263" y="1574800"/>
            <a:ext cx="405993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7BAA8D4-D7AA-9D91-4F96-00C161C4F3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2131" y="1574800"/>
            <a:ext cx="4059936" cy="4114800"/>
          </a:xfrm>
          <a:gradFill>
            <a:gsLst>
              <a:gs pos="0">
                <a:schemeClr val="accent2"/>
              </a:gs>
              <a:gs pos="81000">
                <a:schemeClr val="accent1"/>
              </a:gs>
            </a:gsLst>
            <a:lin ang="2700000" scaled="1"/>
          </a:gradFill>
        </p:spPr>
        <p:txBody>
          <a:bodyPr lIns="548640" tIns="457200" rIns="548640" bIns="457200" anchor="ctr" anchorCtr="0"/>
          <a:lstStyle>
            <a:lvl1pPr marL="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32556B1E-92C0-FF17-34F3-F0B2F7F8C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1832796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4048125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C9213B5-827D-C71F-EF1A-7FC0B0C74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0700" y="1574800"/>
            <a:ext cx="405955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0EF2BBE-22ED-FE3F-3717-D0206AC89C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48126" y="1574800"/>
            <a:ext cx="4092574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27AFA4C9-F353-EFC2-0E28-99A47913C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4323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12192000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CADBF2AD-EE6C-ABE0-CB3B-C30862383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4869654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5989320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32751F7-C423-4BF6-B332-A88D7DE725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334" y="1574800"/>
            <a:ext cx="5987666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194A7D9-53FF-1665-CBB2-EE47190B8F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867275"/>
            <a:ext cx="5987666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Photo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3A00F1-1319-E5A2-4E6B-332C233E9A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2679" y="4867275"/>
            <a:ext cx="5987666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Photo title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8A4D2D3-4E8C-03CC-D5CF-F9F6FC16C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5224803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02400" y="1574800"/>
            <a:ext cx="2457450" cy="4114801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78B418E-4070-C63D-241C-2774A3FC78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574801"/>
            <a:ext cx="6502399" cy="20573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E74BD90-A83A-1901-41A0-21FE5E119B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25799" y="3632200"/>
            <a:ext cx="3276600" cy="20573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8014880-258D-BEA4-65D8-7CD8165D91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59850" y="1574801"/>
            <a:ext cx="3226933" cy="20573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0E4F7DF-234E-148E-00D8-7B89319F6C7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59850" y="3632200"/>
            <a:ext cx="3226933" cy="20573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1107484-51EE-8311-7A3E-FF87A3DB7C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3632200"/>
            <a:ext cx="3225799" cy="2057399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A4D5B246-C7A9-4D5F-9C9B-61F4EB866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285757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52DF42-1B24-E9B1-F26F-6CF440EE5D13}"/>
              </a:ext>
            </a:extLst>
          </p:cNvPr>
          <p:cNvSpPr/>
          <p:nvPr userDrawn="1"/>
        </p:nvSpPr>
        <p:spPr>
          <a:xfrm>
            <a:off x="767891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D645E1-4862-8D64-AE7A-47627A914695}"/>
              </a:ext>
            </a:extLst>
          </p:cNvPr>
          <p:cNvSpPr/>
          <p:nvPr userDrawn="1"/>
        </p:nvSpPr>
        <p:spPr>
          <a:xfrm>
            <a:off x="1048512" y="6362931"/>
            <a:ext cx="2260377" cy="208385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D3AC29-E555-4156-D017-773CC40A6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679583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1FB1242-F8A0-C971-9637-73C9F6AD1C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56EC04-D0E9-4E75-E319-52A1C00A1A6D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67285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B91F8D5-9357-63C1-00EC-5DCE903EF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4640695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D2F8FD-C59F-0497-1C96-F9ED88751A96}"/>
              </a:ext>
            </a:extLst>
          </p:cNvPr>
          <p:cNvSpPr/>
          <p:nvPr userDrawn="1"/>
        </p:nvSpPr>
        <p:spPr>
          <a:xfrm>
            <a:off x="767891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E6DBC2-A26A-8D43-BE88-D4C7E492D743}"/>
              </a:ext>
            </a:extLst>
          </p:cNvPr>
          <p:cNvSpPr/>
          <p:nvPr userDrawn="1"/>
        </p:nvSpPr>
        <p:spPr>
          <a:xfrm>
            <a:off x="1048512" y="6362931"/>
            <a:ext cx="2260377" cy="208385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865AC6-A05A-4E55-3F12-48C6AEE67458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67285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D3AC29-E555-4156-D017-773CC40A6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679583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94273455-FF6F-8ADE-DD2B-25DEE0A32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E19FE9F-36BF-354C-3021-23F88658E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3805738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70000D-D716-8CF4-F243-6EC433C7AC36}"/>
              </a:ext>
            </a:extLst>
          </p:cNvPr>
          <p:cNvSpPr/>
          <p:nvPr userDrawn="1"/>
        </p:nvSpPr>
        <p:spPr>
          <a:xfrm>
            <a:off x="0" y="5698671"/>
            <a:ext cx="5976257" cy="1159329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7A75E-5AAD-9992-F70C-EBFB8D563C53}"/>
              </a:ext>
            </a:extLst>
          </p:cNvPr>
          <p:cNvSpPr/>
          <p:nvPr userDrawn="1"/>
        </p:nvSpPr>
        <p:spPr>
          <a:xfrm>
            <a:off x="1819275" y="6327648"/>
            <a:ext cx="1549400" cy="228367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84323-2C1E-F13E-B63A-4329FB369D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404104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301C193-5767-C664-938C-B7C2447B71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3705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62759C-62D6-43EB-ED30-D1DB0EE55731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84582" y="6299769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F27C0C5-A621-1875-6DD1-05E7F2B8E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8627053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70000D-D716-8CF4-F243-6EC433C7AC36}"/>
              </a:ext>
            </a:extLst>
          </p:cNvPr>
          <p:cNvSpPr/>
          <p:nvPr userDrawn="1"/>
        </p:nvSpPr>
        <p:spPr>
          <a:xfrm>
            <a:off x="0" y="5698671"/>
            <a:ext cx="5976257" cy="1159329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7A75E-5AAD-9992-F70C-EBFB8D563C53}"/>
              </a:ext>
            </a:extLst>
          </p:cNvPr>
          <p:cNvSpPr/>
          <p:nvPr userDrawn="1"/>
        </p:nvSpPr>
        <p:spPr>
          <a:xfrm>
            <a:off x="1819275" y="6327648"/>
            <a:ext cx="1549400" cy="228367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A8DB81A-8D46-EDD0-A9C3-EC82C50747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404104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4B82DF6-1BD0-235D-4322-670F89E656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3705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E9F018-2B30-8466-9630-77384C22E5B8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84582" y="6299769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913E819-8D52-8A95-7D31-C73BEC59D8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458536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570AD9-F776-9BD3-F569-E65C4607FC60}"/>
              </a:ext>
            </a:extLst>
          </p:cNvPr>
          <p:cNvSpPr/>
          <p:nvPr userDrawn="1"/>
        </p:nvSpPr>
        <p:spPr>
          <a:xfrm>
            <a:off x="3277590" y="219808"/>
            <a:ext cx="997527" cy="603504"/>
          </a:xfrm>
          <a:prstGeom prst="rect">
            <a:avLst/>
          </a:prstGeom>
          <a:solidFill>
            <a:schemeClr val="bg1">
              <a:alpha val="50000"/>
            </a:schemeClr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1C332D2-1F4E-F48E-13A6-799362D72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D2CF81CD-DD46-EA79-7BCD-7356762AFF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C4BF043-2D21-E606-9266-D4F265644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05661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7286" y="1574801"/>
            <a:ext cx="5577840" cy="4114800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6876" y="1574800"/>
            <a:ext cx="5577840" cy="4114800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9A034C5-A832-E1B1-D39A-FCC64F350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ED9B9CF2-FE37-6774-EB33-7981342450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77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1574801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36099" y="1574800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47DC95C-3894-C033-5E7E-06964A9EE7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07072" y="1574800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292EC5-755A-AD53-D396-EDEDEF1995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5833872"/>
            <a:ext cx="8968077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9F04FC0-05F8-874B-C784-F53E61719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019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1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00340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47DC95C-3894-C033-5E7E-06964A9EE7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5555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FF3AA82-AE0B-AD34-C046-B1F38464DAA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70770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2349EDF-094A-F8D5-DF3C-B393DF4C6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AC57BCA-9504-14FA-3E4A-E04C08C6D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995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9CA8025-E18F-AF52-8012-84B0EEA4E6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5833872"/>
            <a:ext cx="9008998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92B8C37-C476-EF02-3D59-38DEB792D3C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4783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A16B268-7CAE-0403-574A-E59D6AE9B8D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44441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0943DB4D-045D-1D8E-9EC7-A2EB9C0A40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84099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EE4EDEB-E1CB-C3A8-8FFC-D77B7FE59F4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723755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E966EDDA-B729-2768-E361-EBEBC77F7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002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wo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43CB082-12A6-FFE7-88AA-E3AD7C2383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4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F398F3-8E7A-E3D1-037D-8C143B1ED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035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E42C471-811A-8821-090E-A08A12DE8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4804418B-EF3D-3A32-BD87-8F570DEC5C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65124" y="2161309"/>
            <a:ext cx="5577840" cy="3528292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60EB6CF-D235-6640-C96B-41EB416527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9035" y="2161308"/>
            <a:ext cx="5577840" cy="3528292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352F4CF6-3E20-6E01-EBFA-446DEA4BE2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184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50790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F1C7D-11D0-233B-4E6A-74BE1B917F1D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CAEFDB29-B66E-4211-4F23-985ACA892C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411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5D086-7732-CE90-18C3-44F516A9F55C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585A90-46EE-51C9-716B-779C2BE03F4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4" y="1574800"/>
            <a:ext cx="11465509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1721425-C3AC-D731-5446-FBFC6832DB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954" y="5833872"/>
            <a:ext cx="8822578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C052F27-8D60-2ED1-70B8-F8566EC7E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1539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5D086-7732-CE90-18C3-44F516A9F55C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A49E9DD-78F6-5597-EB84-D7AB1218F25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4" y="2161309"/>
            <a:ext cx="11463921" cy="35282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7F65-3156-B299-8A6C-78C84D9403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54" y="1574800"/>
            <a:ext cx="11463921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A54EF56-3344-6E40-FBB0-A7F8C2235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954" y="5833872"/>
            <a:ext cx="8822672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22CFE453-07B9-F657-7165-293B06467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73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DD3ADD7-6C65-C7B6-F5A3-C8D149E7BE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6A9473-9444-A1F0-5B86-11A3C05F6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982034D-4664-2E5A-69EB-08390D2395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5C274-2D42-403C-473A-770A4C7681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29631"/>
            <a:ext cx="12192000" cy="3285067"/>
          </a:xfrm>
          <a:custGeom>
            <a:avLst/>
            <a:gdLst>
              <a:gd name="connsiteX0" fmla="*/ 2021205 w 12192000"/>
              <a:gd name="connsiteY0" fmla="*/ 40 h 3285067"/>
              <a:gd name="connsiteX1" fmla="*/ 12192000 w 12192000"/>
              <a:gd name="connsiteY1" fmla="*/ 40 h 3285067"/>
              <a:gd name="connsiteX2" fmla="*/ 12192000 w 12192000"/>
              <a:gd name="connsiteY2" fmla="*/ 3285067 h 3285067"/>
              <a:gd name="connsiteX3" fmla="*/ 0 w 12192000"/>
              <a:gd name="connsiteY3" fmla="*/ 3285067 h 3285067"/>
              <a:gd name="connsiteX4" fmla="*/ 0 w 12192000"/>
              <a:gd name="connsiteY4" fmla="*/ 1506224 h 3285067"/>
              <a:gd name="connsiteX5" fmla="*/ 847090 w 12192000"/>
              <a:gd name="connsiteY5" fmla="*/ 409722 h 3285067"/>
              <a:gd name="connsiteX6" fmla="*/ 2021205 w 12192000"/>
              <a:gd name="connsiteY6" fmla="*/ 40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85067">
                <a:moveTo>
                  <a:pt x="2021205" y="40"/>
                </a:moveTo>
                <a:lnTo>
                  <a:pt x="12192000" y="40"/>
                </a:lnTo>
                <a:lnTo>
                  <a:pt x="12192000" y="3285067"/>
                </a:lnTo>
                <a:lnTo>
                  <a:pt x="0" y="3285067"/>
                </a:lnTo>
                <a:lnTo>
                  <a:pt x="0" y="1506224"/>
                </a:lnTo>
                <a:cubicBezTo>
                  <a:pt x="203835" y="1107957"/>
                  <a:pt x="462280" y="699543"/>
                  <a:pt x="847090" y="409722"/>
                </a:cubicBezTo>
                <a:cubicBezTo>
                  <a:pt x="1038225" y="266397"/>
                  <a:pt x="1391920" y="-3765"/>
                  <a:pt x="2021205" y="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1C1D5B-0DAB-DA38-12BB-A3F36F8A1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2630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D9B8EE-BC3B-7E56-2BBE-6D2C370C65A1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16E4CD3-9E39-972B-822E-2FB6F88681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6" y="1574801"/>
            <a:ext cx="557784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FA40973E-97B8-CC18-DF83-D8E5458BFF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51206" y="1574800"/>
            <a:ext cx="557784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5F4F868-6A57-BD2C-72A2-6C2D05DC0D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5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4DF18F99-C415-6A21-53F7-F81A1461B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9636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wo Column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6D003-1246-E709-2DF8-74F1C8A9B5A4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F3BF7B5-F230-E96D-98D7-CF567A21CD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6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A0F8500-D05C-9FBE-5637-930A42E9D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036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C6019BB8-4236-7C60-D3CB-38266C08CF8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2161309"/>
            <a:ext cx="5577840" cy="35282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791413BD-FC17-1116-EEE6-F5134BDC2F3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9036" y="2161308"/>
            <a:ext cx="5577840" cy="35282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E7A3ABF-C0C7-D3AD-1C6A-97C68F14FD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DAFF137C-A676-5D1F-A450-8A6E5CE51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071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F1C7D-11D0-233B-4E6A-74BE1B917F1D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17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803154-09E7-7D60-B2A0-43C37AAF8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450" r="17"/>
          <a:stretch/>
        </p:blipFill>
        <p:spPr>
          <a:xfrm>
            <a:off x="0" y="4865946"/>
            <a:ext cx="7164224" cy="126233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5063FC6-958F-F3EE-052E-38ECFC7FD1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0845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803154-09E7-7D60-B2A0-43C37AAF8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53" t="-124" r="31" b="124"/>
          <a:stretch/>
        </p:blipFill>
        <p:spPr>
          <a:xfrm>
            <a:off x="0" y="4864608"/>
            <a:ext cx="7159752" cy="126187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8ECA461-0B56-34C2-12A1-F9FA61D992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2675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E65B6354-97AF-5957-C7F2-00BE94BD3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53" t="-124" r="31" b="124"/>
          <a:stretch/>
        </p:blipFill>
        <p:spPr>
          <a:xfrm>
            <a:off x="0" y="4864608"/>
            <a:ext cx="7159752" cy="12618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C1D202B-A253-38C5-CE70-C8B6EC0EE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2363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BCC669-489B-0220-682D-D288C3D266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3124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93C3D1E-B2ED-A612-DA14-6C36194874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4729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473AA82-ECE0-F7A5-E289-AFE8B58AF7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7699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C171C62-B9E9-6582-342F-9D93DA0990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1B675B-EC78-2DF2-E93B-69BFD8267FD2}"/>
              </a:ext>
            </a:extLst>
          </p:cNvPr>
          <p:cNvSpPr/>
          <p:nvPr userDrawn="1"/>
        </p:nvSpPr>
        <p:spPr>
          <a:xfrm>
            <a:off x="12192000" y="0"/>
            <a:ext cx="2842591" cy="6858000"/>
          </a:xfrm>
          <a:prstGeom prst="rect">
            <a:avLst/>
          </a:prstGeom>
          <a:solidFill>
            <a:srgbClr val="ECECEC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B53F91-31AF-F0AA-72F9-1922F70D03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8613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97F866D-C535-8B25-290D-B9A16BD990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271176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73E3BC-9FC7-7368-4543-7697BFB3D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1798559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83F00A-0D83-4373-E33A-CF63E5680A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3000428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4D27B2B-D576-D71C-59A8-B9F113604B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636403"/>
            <a:ext cx="12192000" cy="2876162"/>
          </a:xfrm>
          <a:custGeom>
            <a:avLst/>
            <a:gdLst>
              <a:gd name="connsiteX0" fmla="*/ 1781810 w 12192000"/>
              <a:gd name="connsiteY0" fmla="*/ 31 h 2876162"/>
              <a:gd name="connsiteX1" fmla="*/ 12192000 w 12192000"/>
              <a:gd name="connsiteY1" fmla="*/ 31 h 2876162"/>
              <a:gd name="connsiteX2" fmla="*/ 12192000 w 12192000"/>
              <a:gd name="connsiteY2" fmla="*/ 2876162 h 2876162"/>
              <a:gd name="connsiteX3" fmla="*/ 0 w 12192000"/>
              <a:gd name="connsiteY3" fmla="*/ 2876162 h 2876162"/>
              <a:gd name="connsiteX4" fmla="*/ 0 w 12192000"/>
              <a:gd name="connsiteY4" fmla="*/ 1342353 h 2876162"/>
              <a:gd name="connsiteX5" fmla="*/ 753745 w 12192000"/>
              <a:gd name="connsiteY5" fmla="*/ 358915 h 2876162"/>
              <a:gd name="connsiteX6" fmla="*/ 1781810 w 12192000"/>
              <a:gd name="connsiteY6" fmla="*/ 31 h 28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76162">
                <a:moveTo>
                  <a:pt x="1781810" y="31"/>
                </a:moveTo>
                <a:lnTo>
                  <a:pt x="12192000" y="31"/>
                </a:lnTo>
                <a:lnTo>
                  <a:pt x="12192000" y="2876162"/>
                </a:lnTo>
                <a:lnTo>
                  <a:pt x="0" y="2876162"/>
                </a:lnTo>
                <a:lnTo>
                  <a:pt x="0" y="1342353"/>
                </a:lnTo>
                <a:cubicBezTo>
                  <a:pt x="180341" y="986007"/>
                  <a:pt x="408940" y="618248"/>
                  <a:pt x="753745" y="358915"/>
                </a:cubicBezTo>
                <a:cubicBezTo>
                  <a:pt x="921385" y="232734"/>
                  <a:pt x="1231265" y="-3139"/>
                  <a:pt x="1781810" y="3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8945A5-9CA2-F0C7-7DFE-454036D91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7413" y="2816776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5176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4597D7E-D1C1-EAE1-64A8-318B79FEBA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2785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64CB2D-D499-13BE-859F-0D4A7451CB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5887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DB9FF05-D2C1-46C4-831A-32EB5C9F49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7534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20762EF-0474-9358-6ED8-391656284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/>
          <a:stretch/>
        </p:blipFill>
        <p:spPr>
          <a:xfrm>
            <a:off x="0" y="752078"/>
            <a:ext cx="11474606" cy="3734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21E1CC-5F5E-4E4C-063D-BBC7DE81B4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8646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with Image2_Blue">
    <p:bg>
      <p:bgPr>
        <a:gradFill>
          <a:gsLst>
            <a:gs pos="0">
              <a:schemeClr val="accent2"/>
            </a:gs>
            <a:gs pos="93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C084657-8268-012C-F255-B0679B8534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204191" cy="56896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3AC232-D482-5259-1392-EE2E55B47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9576" y="3059084"/>
            <a:ext cx="10645775" cy="57745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1B8E7A-1241-D7A4-262C-4A4515832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0547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with Imag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D22D8B5-A53E-9F27-F895-D6005176604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204191" cy="56896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3059084"/>
            <a:ext cx="10645775" cy="57745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1BFBDD2-1AF9-91B5-BF36-65D95A417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0221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E2DDFB-68D7-644D-9E37-D72139CD6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26682" y="1574800"/>
            <a:ext cx="4977510" cy="329247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915222-8AED-AE4D-E3B9-8E105C90D5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9477" y="1574800"/>
            <a:ext cx="659954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3438A0-3AFA-9012-C63A-4731533CE8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14490" y="4867275"/>
            <a:ext cx="4977510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Photo Title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C71F3598-B4FC-9300-B36C-0BB31AE92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4483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DE4C5-7EF1-4E65-C3FD-C75C8FB9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207" y="1574801"/>
            <a:ext cx="6244844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6A78CD8-646B-CF20-7BEF-9F4FA845C6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574800"/>
            <a:ext cx="5374893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568CC3C-35DE-EF4B-4C3A-0CE5E6F5D4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867275"/>
            <a:ext cx="5374893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Photo Title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3FF7C4F6-8FCE-FFCA-32B4-E7FE1F7DF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72285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1574800"/>
            <a:ext cx="6503894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1267CAD-E012-4AA7-A3C8-4883534ED3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0080" y="1574800"/>
            <a:ext cx="3550920" cy="4114800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ADD TAKEAWAY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1FB8A24-E91E-9030-3097-499DEA6FC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496773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DE4C5-7EF1-4E65-C3FD-C75C8FB9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207" y="1574801"/>
            <a:ext cx="6244844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506DD96-9DEF-0024-7691-0ACAC39EC0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949" y="1574802"/>
            <a:ext cx="5033915" cy="4114799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ADD TAKEAWAY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F1E5442-21A0-77E1-5BB7-F319D1BBA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41992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BE11003-33E3-C602-1590-A0E78DE24A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271176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5EE928-3886-45B3-67DE-39C5D24FA5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1798559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5E1E0F3-8278-99F7-3887-286AEFCDD3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3000428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F56E97-E395-3C7D-D75B-6CBEFC9944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636403"/>
            <a:ext cx="12192000" cy="2876162"/>
          </a:xfrm>
          <a:custGeom>
            <a:avLst/>
            <a:gdLst>
              <a:gd name="connsiteX0" fmla="*/ 1781810 w 12192000"/>
              <a:gd name="connsiteY0" fmla="*/ 31 h 2876162"/>
              <a:gd name="connsiteX1" fmla="*/ 12192000 w 12192000"/>
              <a:gd name="connsiteY1" fmla="*/ 31 h 2876162"/>
              <a:gd name="connsiteX2" fmla="*/ 12192000 w 12192000"/>
              <a:gd name="connsiteY2" fmla="*/ 2876162 h 2876162"/>
              <a:gd name="connsiteX3" fmla="*/ 0 w 12192000"/>
              <a:gd name="connsiteY3" fmla="*/ 2876162 h 2876162"/>
              <a:gd name="connsiteX4" fmla="*/ 0 w 12192000"/>
              <a:gd name="connsiteY4" fmla="*/ 1342353 h 2876162"/>
              <a:gd name="connsiteX5" fmla="*/ 753745 w 12192000"/>
              <a:gd name="connsiteY5" fmla="*/ 358915 h 2876162"/>
              <a:gd name="connsiteX6" fmla="*/ 1781810 w 12192000"/>
              <a:gd name="connsiteY6" fmla="*/ 31 h 28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76162">
                <a:moveTo>
                  <a:pt x="1781810" y="31"/>
                </a:moveTo>
                <a:lnTo>
                  <a:pt x="12192000" y="31"/>
                </a:lnTo>
                <a:lnTo>
                  <a:pt x="12192000" y="2876162"/>
                </a:lnTo>
                <a:lnTo>
                  <a:pt x="0" y="2876162"/>
                </a:lnTo>
                <a:lnTo>
                  <a:pt x="0" y="1342353"/>
                </a:lnTo>
                <a:cubicBezTo>
                  <a:pt x="180341" y="986007"/>
                  <a:pt x="408940" y="618248"/>
                  <a:pt x="753745" y="358915"/>
                </a:cubicBezTo>
                <a:cubicBezTo>
                  <a:pt x="921385" y="232734"/>
                  <a:pt x="1231265" y="-3139"/>
                  <a:pt x="1781810" y="3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CC6EE47-8032-AF6F-FABF-6E7F10DE4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413" y="2816776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6000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7226681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AAACF3E-83ED-52C4-27A7-1B90EAC241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0080" y="1574800"/>
            <a:ext cx="3550920" cy="4114800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ADD TAKEAWAY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26FF2F96-AD0E-EB85-4484-AE99D085D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4135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4405DBE-1BE7-E695-C62E-22EB44D99C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1574799"/>
            <a:ext cx="6815328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6B01E68-D740-637A-BD9F-BD42CE8E9D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5" y="1574802"/>
            <a:ext cx="4783997" cy="4114799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ADD TAKEAWAY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CF2F8706-9F53-3F92-74D0-FFE34BCF9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936038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7285" y="1574800"/>
            <a:ext cx="11459589" cy="2882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D3CD59DC-5DE1-B69A-80AE-C320922E6A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F886CAD-5351-7713-14D9-6775796BA8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6" y="4867275"/>
            <a:ext cx="11459588" cy="822325"/>
          </a:xfrm>
          <a:noFill/>
        </p:spPr>
        <p:txBody>
          <a:bodyPr anchor="ctr"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ADD TAKEAWAY</a:t>
            </a:r>
          </a:p>
        </p:txBody>
      </p:sp>
    </p:spTree>
    <p:extLst>
      <p:ext uri="{BB962C8B-B14F-4D97-AF65-F5344CB8AC3E}">
        <p14:creationId xmlns:p14="http://schemas.microsoft.com/office/powerpoint/2010/main" val="8546825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akeaway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7285" y="2161309"/>
            <a:ext cx="11459589" cy="22963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D8F6F53-5D6A-B7D1-E934-127054AF6F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86" y="1574800"/>
            <a:ext cx="11459589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50C4556-A8A5-B202-62A2-406BA8465C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6" y="4867275"/>
            <a:ext cx="11459588" cy="822325"/>
          </a:xfrm>
          <a:noFill/>
        </p:spPr>
        <p:txBody>
          <a:bodyPr anchor="ctr"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ADD TAKEAWAY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8BB0B106-C721-639B-D509-06DA5A056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557542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574800"/>
            <a:ext cx="405993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C9213B5-827D-C71F-EF1A-7FC0B0C74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4263" y="1574800"/>
            <a:ext cx="405993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7BAA8D4-D7AA-9D91-4F96-00C161C4F3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2131" y="1574800"/>
            <a:ext cx="4059936" cy="4114800"/>
          </a:xfrm>
          <a:gradFill>
            <a:gsLst>
              <a:gs pos="0">
                <a:schemeClr val="accent2"/>
              </a:gs>
              <a:gs pos="81000">
                <a:schemeClr val="accent1"/>
              </a:gs>
            </a:gsLst>
            <a:lin ang="2700000" scaled="1"/>
          </a:gradFill>
        </p:spPr>
        <p:txBody>
          <a:bodyPr lIns="548640" tIns="457200" rIns="548640" bIns="457200" anchor="ctr" anchorCtr="0"/>
          <a:lstStyle>
            <a:lvl1pPr marL="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32556B1E-92C0-FF17-34F3-F0B2F7F8C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047036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4048125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C9213B5-827D-C71F-EF1A-7FC0B0C74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0700" y="1574800"/>
            <a:ext cx="405955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0EF2BBE-22ED-FE3F-3717-D0206AC89C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48126" y="1574800"/>
            <a:ext cx="4092574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27AFA4C9-F353-EFC2-0E28-99A47913C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477403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12192000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CADBF2AD-EE6C-ABE0-CB3B-C30862383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569826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5989320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32751F7-C423-4BF6-B332-A88D7DE725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334" y="1574800"/>
            <a:ext cx="5987666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194A7D9-53FF-1665-CBB2-EE47190B8F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867275"/>
            <a:ext cx="5987666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Photo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3A00F1-1319-E5A2-4E6B-332C233E9A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2679" y="4867275"/>
            <a:ext cx="5987666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Photo title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8A4D2D3-4E8C-03CC-D5CF-F9F6FC16C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079480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02400" y="1574800"/>
            <a:ext cx="2457450" cy="4114801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78B418E-4070-C63D-241C-2774A3FC78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574801"/>
            <a:ext cx="6502399" cy="20573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E74BD90-A83A-1901-41A0-21FE5E119B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25799" y="3632200"/>
            <a:ext cx="3276600" cy="20573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8014880-258D-BEA4-65D8-7CD8165D91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59850" y="1574801"/>
            <a:ext cx="3226933" cy="20573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0E4F7DF-234E-148E-00D8-7B89319F6C7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59850" y="3632200"/>
            <a:ext cx="3226933" cy="20573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1107484-51EE-8311-7A3E-FF87A3DB7C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3632200"/>
            <a:ext cx="3225799" cy="2057399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A4D5B246-C7A9-4D5F-9C9B-61F4EB866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904905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52DF42-1B24-E9B1-F26F-6CF440EE5D13}"/>
              </a:ext>
            </a:extLst>
          </p:cNvPr>
          <p:cNvSpPr/>
          <p:nvPr userDrawn="1"/>
        </p:nvSpPr>
        <p:spPr>
          <a:xfrm>
            <a:off x="767891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D645E1-4862-8D64-AE7A-47627A914695}"/>
              </a:ext>
            </a:extLst>
          </p:cNvPr>
          <p:cNvSpPr/>
          <p:nvPr userDrawn="1"/>
        </p:nvSpPr>
        <p:spPr>
          <a:xfrm>
            <a:off x="1048512" y="6362931"/>
            <a:ext cx="2260377" cy="208385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D3AC29-E555-4156-D017-773CC40A6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679583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1FB1242-F8A0-C971-9637-73C9F6AD1C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56EC04-D0E9-4E75-E319-52A1C00A1A6D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67285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B91F8D5-9357-63C1-00EC-5DCE903EF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63802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963B71A-4388-F238-AD31-D2DBEA79009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9828F19-FF7E-1521-AB61-7F8E4A657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34570" y="2622329"/>
            <a:ext cx="2654300" cy="631976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31CF89D-C1C4-8171-0803-9D2EC23283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DE13AB1-A8F8-B630-7248-D1B4D6C2FF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1A2AE21-FE10-95F6-6EAF-72DCE25B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8496469-D70B-10BF-0592-AF37C2FE5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15" r="28273"/>
          <a:stretch/>
        </p:blipFill>
        <p:spPr>
          <a:xfrm>
            <a:off x="-1" y="503797"/>
            <a:ext cx="12191999" cy="389320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47FC550-B0A3-CD26-E090-2C7499C94B5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55701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D2F8FD-C59F-0497-1C96-F9ED88751A96}"/>
              </a:ext>
            </a:extLst>
          </p:cNvPr>
          <p:cNvSpPr/>
          <p:nvPr userDrawn="1"/>
        </p:nvSpPr>
        <p:spPr>
          <a:xfrm>
            <a:off x="767891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E6DBC2-A26A-8D43-BE88-D4C7E492D743}"/>
              </a:ext>
            </a:extLst>
          </p:cNvPr>
          <p:cNvSpPr/>
          <p:nvPr userDrawn="1"/>
        </p:nvSpPr>
        <p:spPr>
          <a:xfrm>
            <a:off x="1048512" y="6362931"/>
            <a:ext cx="2260377" cy="208385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865AC6-A05A-4E55-3F12-48C6AEE67458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67285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D3AC29-E555-4156-D017-773CC40A6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679583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94273455-FF6F-8ADE-DD2B-25DEE0A32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E19FE9F-36BF-354C-3021-23F88658E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81272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70000D-D716-8CF4-F243-6EC433C7AC36}"/>
              </a:ext>
            </a:extLst>
          </p:cNvPr>
          <p:cNvSpPr/>
          <p:nvPr userDrawn="1"/>
        </p:nvSpPr>
        <p:spPr>
          <a:xfrm>
            <a:off x="0" y="5698671"/>
            <a:ext cx="5976257" cy="1159329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7A75E-5AAD-9992-F70C-EBFB8D563C53}"/>
              </a:ext>
            </a:extLst>
          </p:cNvPr>
          <p:cNvSpPr/>
          <p:nvPr userDrawn="1"/>
        </p:nvSpPr>
        <p:spPr>
          <a:xfrm>
            <a:off x="1819275" y="6327648"/>
            <a:ext cx="1549400" cy="228367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84323-2C1E-F13E-B63A-4329FB369D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404104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301C193-5767-C664-938C-B7C2447B71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3705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62759C-62D6-43EB-ED30-D1DB0EE55731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84582" y="6299769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F27C0C5-A621-1875-6DD1-05E7F2B8E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03274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70000D-D716-8CF4-F243-6EC433C7AC36}"/>
              </a:ext>
            </a:extLst>
          </p:cNvPr>
          <p:cNvSpPr/>
          <p:nvPr userDrawn="1"/>
        </p:nvSpPr>
        <p:spPr>
          <a:xfrm>
            <a:off x="0" y="5698671"/>
            <a:ext cx="5976257" cy="1159329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7A75E-5AAD-9992-F70C-EBFB8D563C53}"/>
              </a:ext>
            </a:extLst>
          </p:cNvPr>
          <p:cNvSpPr/>
          <p:nvPr userDrawn="1"/>
        </p:nvSpPr>
        <p:spPr>
          <a:xfrm>
            <a:off x="1819275" y="6327648"/>
            <a:ext cx="1549400" cy="228367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A8DB81A-8D46-EDD0-A9C3-EC82C50747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404104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4B82DF6-1BD0-235D-4322-670F89E656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3705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E9F018-2B30-8466-9630-77384C22E5B8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84582" y="6299769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913E819-8D52-8A95-7D31-C73BEC59D8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334889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570AD9-F776-9BD3-F569-E65C4607FC60}"/>
              </a:ext>
            </a:extLst>
          </p:cNvPr>
          <p:cNvSpPr/>
          <p:nvPr userDrawn="1"/>
        </p:nvSpPr>
        <p:spPr>
          <a:xfrm>
            <a:off x="3277590" y="219808"/>
            <a:ext cx="997527" cy="603504"/>
          </a:xfrm>
          <a:prstGeom prst="rect">
            <a:avLst/>
          </a:prstGeom>
          <a:solidFill>
            <a:schemeClr val="bg1">
              <a:alpha val="50000"/>
            </a:schemeClr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1C332D2-1F4E-F48E-13A6-799362D72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D2CF81CD-DD46-EA79-7BCD-7356762AFF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C4BF043-2D21-E606-9266-D4F265644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31292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2241549"/>
            <a:ext cx="11184565" cy="170973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528000" y="2241549"/>
            <a:ext cx="10822517" cy="1709739"/>
          </a:xfrm>
        </p:spPr>
        <p:txBody>
          <a:bodyPr anchor="ctr"/>
          <a:lstStyle>
            <a:lvl1pPr>
              <a:spcBef>
                <a:spcPct val="20000"/>
              </a:spcBef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528000" y="4570425"/>
            <a:ext cx="10822517" cy="1054100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1125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 bwMode="auto">
          <a:xfrm>
            <a:off x="11327904" y="2241560"/>
            <a:ext cx="864096" cy="1709737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C5F273-8A5E-47FD-B40B-573CD5999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91069" y="532524"/>
            <a:ext cx="3459455" cy="9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75652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918" y="5259388"/>
            <a:ext cx="48429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 userDrawn="1"/>
        </p:nvSpPr>
        <p:spPr>
          <a:xfrm>
            <a:off x="1382184" y="887414"/>
            <a:ext cx="10479616" cy="14700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endParaRPr lang="en-US" sz="4800" b="1" i="1">
              <a:solidFill>
                <a:srgbClr val="007CC3"/>
              </a:solidFill>
              <a:cs typeface="Arial"/>
            </a:endParaRPr>
          </a:p>
        </p:txBody>
      </p:sp>
      <p:sp>
        <p:nvSpPr>
          <p:cNvPr id="5" name="TextBox 3"/>
          <p:cNvSpPr txBox="1"/>
          <p:nvPr userDrawn="1"/>
        </p:nvSpPr>
        <p:spPr>
          <a:xfrm>
            <a:off x="6623051" y="2214563"/>
            <a:ext cx="5568949" cy="37965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1867" b="1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9350" y="260649"/>
            <a:ext cx="11713468" cy="2016225"/>
          </a:xfrm>
        </p:spPr>
        <p:txBody>
          <a:bodyPr anchor="b"/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1" y="5562601"/>
            <a:ext cx="1440543" cy="14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2225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9890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50B24137-05D7-FA7F-8E73-50CFAF0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770400-B5E3-8E86-16D3-74444D1AD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9F4E6B-1C6D-07C3-BCA9-E78964CD84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8BA9991-E50E-8965-C781-50935FCA9F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AA4AD52-FE9E-9AA0-830D-340E2BDD92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29631"/>
            <a:ext cx="12192000" cy="3285067"/>
          </a:xfrm>
          <a:custGeom>
            <a:avLst/>
            <a:gdLst>
              <a:gd name="connsiteX0" fmla="*/ 2021205 w 12192000"/>
              <a:gd name="connsiteY0" fmla="*/ 40 h 3285067"/>
              <a:gd name="connsiteX1" fmla="*/ 12192000 w 12192000"/>
              <a:gd name="connsiteY1" fmla="*/ 40 h 3285067"/>
              <a:gd name="connsiteX2" fmla="*/ 12192000 w 12192000"/>
              <a:gd name="connsiteY2" fmla="*/ 3285067 h 3285067"/>
              <a:gd name="connsiteX3" fmla="*/ 0 w 12192000"/>
              <a:gd name="connsiteY3" fmla="*/ 3285067 h 3285067"/>
              <a:gd name="connsiteX4" fmla="*/ 0 w 12192000"/>
              <a:gd name="connsiteY4" fmla="*/ 1506224 h 3285067"/>
              <a:gd name="connsiteX5" fmla="*/ 847090 w 12192000"/>
              <a:gd name="connsiteY5" fmla="*/ 409722 h 3285067"/>
              <a:gd name="connsiteX6" fmla="*/ 2021205 w 12192000"/>
              <a:gd name="connsiteY6" fmla="*/ 40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85067">
                <a:moveTo>
                  <a:pt x="2021205" y="40"/>
                </a:moveTo>
                <a:lnTo>
                  <a:pt x="12192000" y="40"/>
                </a:lnTo>
                <a:lnTo>
                  <a:pt x="12192000" y="3285067"/>
                </a:lnTo>
                <a:lnTo>
                  <a:pt x="0" y="3285067"/>
                </a:lnTo>
                <a:lnTo>
                  <a:pt x="0" y="1506224"/>
                </a:lnTo>
                <a:cubicBezTo>
                  <a:pt x="203835" y="1107957"/>
                  <a:pt x="462280" y="699543"/>
                  <a:pt x="847090" y="409722"/>
                </a:cubicBezTo>
                <a:cubicBezTo>
                  <a:pt x="1038225" y="266397"/>
                  <a:pt x="1391920" y="-3765"/>
                  <a:pt x="2021205" y="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1544759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DD3ADD7-6C65-C7B6-F5A3-C8D149E7BE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6A9473-9444-A1F0-5B86-11A3C05F6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982034D-4664-2E5A-69EB-08390D2395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5C274-2D42-403C-473A-770A4C7681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29631"/>
            <a:ext cx="12192000" cy="3285067"/>
          </a:xfrm>
          <a:custGeom>
            <a:avLst/>
            <a:gdLst>
              <a:gd name="connsiteX0" fmla="*/ 2021205 w 12192000"/>
              <a:gd name="connsiteY0" fmla="*/ 40 h 3285067"/>
              <a:gd name="connsiteX1" fmla="*/ 12192000 w 12192000"/>
              <a:gd name="connsiteY1" fmla="*/ 40 h 3285067"/>
              <a:gd name="connsiteX2" fmla="*/ 12192000 w 12192000"/>
              <a:gd name="connsiteY2" fmla="*/ 3285067 h 3285067"/>
              <a:gd name="connsiteX3" fmla="*/ 0 w 12192000"/>
              <a:gd name="connsiteY3" fmla="*/ 3285067 h 3285067"/>
              <a:gd name="connsiteX4" fmla="*/ 0 w 12192000"/>
              <a:gd name="connsiteY4" fmla="*/ 1506224 h 3285067"/>
              <a:gd name="connsiteX5" fmla="*/ 847090 w 12192000"/>
              <a:gd name="connsiteY5" fmla="*/ 409722 h 3285067"/>
              <a:gd name="connsiteX6" fmla="*/ 2021205 w 12192000"/>
              <a:gd name="connsiteY6" fmla="*/ 40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85067">
                <a:moveTo>
                  <a:pt x="2021205" y="40"/>
                </a:moveTo>
                <a:lnTo>
                  <a:pt x="12192000" y="40"/>
                </a:lnTo>
                <a:lnTo>
                  <a:pt x="12192000" y="3285067"/>
                </a:lnTo>
                <a:lnTo>
                  <a:pt x="0" y="3285067"/>
                </a:lnTo>
                <a:lnTo>
                  <a:pt x="0" y="1506224"/>
                </a:lnTo>
                <a:cubicBezTo>
                  <a:pt x="203835" y="1107957"/>
                  <a:pt x="462280" y="699543"/>
                  <a:pt x="847090" y="409722"/>
                </a:cubicBezTo>
                <a:cubicBezTo>
                  <a:pt x="1038225" y="266397"/>
                  <a:pt x="1391920" y="-3765"/>
                  <a:pt x="2021205" y="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1C1D5B-0DAB-DA38-12BB-A3F36F8A1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8812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97F866D-C535-8B25-290D-B9A16BD990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271176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73E3BC-9FC7-7368-4543-7697BFB3D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1798559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83F00A-0D83-4373-E33A-CF63E5680A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3000428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4D27B2B-D576-D71C-59A8-B9F113604B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636403"/>
            <a:ext cx="12192000" cy="2876162"/>
          </a:xfrm>
          <a:custGeom>
            <a:avLst/>
            <a:gdLst>
              <a:gd name="connsiteX0" fmla="*/ 1781810 w 12192000"/>
              <a:gd name="connsiteY0" fmla="*/ 31 h 2876162"/>
              <a:gd name="connsiteX1" fmla="*/ 12192000 w 12192000"/>
              <a:gd name="connsiteY1" fmla="*/ 31 h 2876162"/>
              <a:gd name="connsiteX2" fmla="*/ 12192000 w 12192000"/>
              <a:gd name="connsiteY2" fmla="*/ 2876162 h 2876162"/>
              <a:gd name="connsiteX3" fmla="*/ 0 w 12192000"/>
              <a:gd name="connsiteY3" fmla="*/ 2876162 h 2876162"/>
              <a:gd name="connsiteX4" fmla="*/ 0 w 12192000"/>
              <a:gd name="connsiteY4" fmla="*/ 1342353 h 2876162"/>
              <a:gd name="connsiteX5" fmla="*/ 753745 w 12192000"/>
              <a:gd name="connsiteY5" fmla="*/ 358915 h 2876162"/>
              <a:gd name="connsiteX6" fmla="*/ 1781810 w 12192000"/>
              <a:gd name="connsiteY6" fmla="*/ 31 h 28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76162">
                <a:moveTo>
                  <a:pt x="1781810" y="31"/>
                </a:moveTo>
                <a:lnTo>
                  <a:pt x="12192000" y="31"/>
                </a:lnTo>
                <a:lnTo>
                  <a:pt x="12192000" y="2876162"/>
                </a:lnTo>
                <a:lnTo>
                  <a:pt x="0" y="2876162"/>
                </a:lnTo>
                <a:lnTo>
                  <a:pt x="0" y="1342353"/>
                </a:lnTo>
                <a:cubicBezTo>
                  <a:pt x="180341" y="986007"/>
                  <a:pt x="408940" y="618248"/>
                  <a:pt x="753745" y="358915"/>
                </a:cubicBezTo>
                <a:cubicBezTo>
                  <a:pt x="921385" y="232734"/>
                  <a:pt x="1231265" y="-3139"/>
                  <a:pt x="1781810" y="3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8945A5-9CA2-F0C7-7DFE-454036D91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7413" y="2816776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928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3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0480007-88D5-CC08-E690-0D2A587EC2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AA08890-C485-34DF-5ECD-52D95522C2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13C9E7-015A-9060-8A00-B217FC75C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31B3807-1489-CAA0-5705-0C3FFD4AFE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94DDB1-9376-22E5-801C-9ED1A1833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5" r="28273"/>
          <a:stretch/>
        </p:blipFill>
        <p:spPr>
          <a:xfrm>
            <a:off x="-1" y="503797"/>
            <a:ext cx="12191999" cy="389320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56695F1-0166-D86D-6A54-F901CD88C1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47076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BE11003-33E3-C602-1590-A0E78DE24A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271176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5EE928-3886-45B3-67DE-39C5D24FA5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1798559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5E1E0F3-8278-99F7-3887-286AEFCDD3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3000428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F56E97-E395-3C7D-D75B-6CBEFC9944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636403"/>
            <a:ext cx="12192000" cy="2876162"/>
          </a:xfrm>
          <a:custGeom>
            <a:avLst/>
            <a:gdLst>
              <a:gd name="connsiteX0" fmla="*/ 1781810 w 12192000"/>
              <a:gd name="connsiteY0" fmla="*/ 31 h 2876162"/>
              <a:gd name="connsiteX1" fmla="*/ 12192000 w 12192000"/>
              <a:gd name="connsiteY1" fmla="*/ 31 h 2876162"/>
              <a:gd name="connsiteX2" fmla="*/ 12192000 w 12192000"/>
              <a:gd name="connsiteY2" fmla="*/ 2876162 h 2876162"/>
              <a:gd name="connsiteX3" fmla="*/ 0 w 12192000"/>
              <a:gd name="connsiteY3" fmla="*/ 2876162 h 2876162"/>
              <a:gd name="connsiteX4" fmla="*/ 0 w 12192000"/>
              <a:gd name="connsiteY4" fmla="*/ 1342353 h 2876162"/>
              <a:gd name="connsiteX5" fmla="*/ 753745 w 12192000"/>
              <a:gd name="connsiteY5" fmla="*/ 358915 h 2876162"/>
              <a:gd name="connsiteX6" fmla="*/ 1781810 w 12192000"/>
              <a:gd name="connsiteY6" fmla="*/ 31 h 28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76162">
                <a:moveTo>
                  <a:pt x="1781810" y="31"/>
                </a:moveTo>
                <a:lnTo>
                  <a:pt x="12192000" y="31"/>
                </a:lnTo>
                <a:lnTo>
                  <a:pt x="12192000" y="2876162"/>
                </a:lnTo>
                <a:lnTo>
                  <a:pt x="0" y="2876162"/>
                </a:lnTo>
                <a:lnTo>
                  <a:pt x="0" y="1342353"/>
                </a:lnTo>
                <a:cubicBezTo>
                  <a:pt x="180341" y="986007"/>
                  <a:pt x="408940" y="618248"/>
                  <a:pt x="753745" y="358915"/>
                </a:cubicBezTo>
                <a:cubicBezTo>
                  <a:pt x="921385" y="232734"/>
                  <a:pt x="1231265" y="-3139"/>
                  <a:pt x="1781810" y="3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CC6EE47-8032-AF6F-FABF-6E7F10DE4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413" y="2816776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38592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963B71A-4388-F238-AD31-D2DBEA79009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9828F19-FF7E-1521-AB61-7F8E4A657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34570" y="2622329"/>
            <a:ext cx="2654300" cy="631976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31CF89D-C1C4-8171-0803-9D2EC23283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DE13AB1-A8F8-B630-7248-D1B4D6C2FF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1A2AE21-FE10-95F6-6EAF-72DCE25B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8496469-D70B-10BF-0592-AF37C2FE5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15" r="28273"/>
          <a:stretch/>
        </p:blipFill>
        <p:spPr>
          <a:xfrm>
            <a:off x="-1" y="503797"/>
            <a:ext cx="12191999" cy="389320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47FC550-B0A3-CD26-E090-2C7499C94B5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9129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3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0480007-88D5-CC08-E690-0D2A587EC2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AA08890-C485-34DF-5ECD-52D95522C2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13C9E7-015A-9060-8A00-B217FC75C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31B3807-1489-CAA0-5705-0C3FFD4AFE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94DDB1-9376-22E5-801C-9ED1A1833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5" r="28273"/>
          <a:stretch/>
        </p:blipFill>
        <p:spPr>
          <a:xfrm>
            <a:off x="-1" y="503797"/>
            <a:ext cx="12191999" cy="389320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56695F1-0166-D86D-6A54-F901CD88C1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8256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E03C9051-71C2-8818-7195-7AFD1A616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0"/>
            <a:ext cx="11461750" cy="4114800"/>
          </a:xfrm>
        </p:spPr>
        <p:txBody>
          <a:bodyPr/>
          <a:lstStyle>
            <a:lvl1pPr marL="502920" indent="-502920">
              <a:lnSpc>
                <a:spcPct val="120000"/>
              </a:lnSpc>
              <a:buSzPct val="100000"/>
              <a:buFont typeface="+mj-lt"/>
              <a:buAutoNum type="arabicPeriod"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346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D43F4DDF-9B26-0FD6-2240-8FE31F6CB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6697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7284" y="1574800"/>
            <a:ext cx="11459591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0226E-F82D-52DF-2FCC-6209BED09E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84" y="5833872"/>
            <a:ext cx="8819340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8607E7D1-CF96-748D-19F0-853D3F7E4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0107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2161309"/>
            <a:ext cx="11461749" cy="35282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EF57AC-E6C8-F910-79ED-F76FB3BED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126" y="1574800"/>
            <a:ext cx="11461749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30EA408-BDA5-1120-95AB-259BA4578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6" y="5833872"/>
            <a:ext cx="8821000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3700745A-22BA-4BE9-1AAC-1A73B9321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824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7286" y="1574801"/>
            <a:ext cx="5577840" cy="4114800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6876" y="1574800"/>
            <a:ext cx="5577840" cy="4114800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9A034C5-A832-E1B1-D39A-FCC64F350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ED9B9CF2-FE37-6774-EB33-7981342450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4357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1574801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36099" y="1574800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47DC95C-3894-C033-5E7E-06964A9EE7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07072" y="1574800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292EC5-755A-AD53-D396-EDEDEF1995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5833872"/>
            <a:ext cx="8968077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9F04FC0-05F8-874B-C784-F53E61719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5086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1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00340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47DC95C-3894-C033-5E7E-06964A9EE7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5555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FF3AA82-AE0B-AD34-C046-B1F38464DAA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70770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2349EDF-094A-F8D5-DF3C-B393DF4C6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AC57BCA-9504-14FA-3E4A-E04C08C6D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41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E03C9051-71C2-8818-7195-7AFD1A616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0"/>
            <a:ext cx="11461750" cy="4114800"/>
          </a:xfrm>
        </p:spPr>
        <p:txBody>
          <a:bodyPr/>
          <a:lstStyle>
            <a:lvl1pPr marL="502920" indent="-502920">
              <a:lnSpc>
                <a:spcPct val="120000"/>
              </a:lnSpc>
              <a:buSzPct val="100000"/>
              <a:buFont typeface="+mj-lt"/>
              <a:buAutoNum type="arabicPeriod"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9224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9CA8025-E18F-AF52-8012-84B0EEA4E6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5833872"/>
            <a:ext cx="9008998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92B8C37-C476-EF02-3D59-38DEB792D3C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4783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A16B268-7CAE-0403-574A-E59D6AE9B8D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44441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0943DB4D-045D-1D8E-9EC7-A2EB9C0A40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84099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EE4EDEB-E1CB-C3A8-8FFC-D77B7FE59F4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723755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E966EDDA-B729-2768-E361-EBEBC77F7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75224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wo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43CB082-12A6-FFE7-88AA-E3AD7C2383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4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F398F3-8E7A-E3D1-037D-8C143B1ED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035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E42C471-811A-8821-090E-A08A12DE8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4804418B-EF3D-3A32-BD87-8F570DEC5C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65124" y="2161309"/>
            <a:ext cx="5577840" cy="3528292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60EB6CF-D235-6640-C96B-41EB416527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9035" y="2161308"/>
            <a:ext cx="5577840" cy="3528292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352F4CF6-3E20-6E01-EBFA-446DEA4BE2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2099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8588955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F1C7D-11D0-233B-4E6A-74BE1B917F1D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CAEFDB29-B66E-4211-4F23-985ACA892C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3247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5D086-7732-CE90-18C3-44F516A9F55C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585A90-46EE-51C9-716B-779C2BE03F4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4" y="1574800"/>
            <a:ext cx="11465509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1721425-C3AC-D731-5446-FBFC6832DB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954" y="5833872"/>
            <a:ext cx="8822578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C052F27-8D60-2ED1-70B8-F8566EC7E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8279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5D086-7732-CE90-18C3-44F516A9F55C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A49E9DD-78F6-5597-EB84-D7AB1218F25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4" y="2161309"/>
            <a:ext cx="11463921" cy="35282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7F65-3156-B299-8A6C-78C84D9403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54" y="1574800"/>
            <a:ext cx="11463921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A54EF56-3344-6E40-FBB0-A7F8C2235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954" y="5833872"/>
            <a:ext cx="8822672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22CFE453-07B9-F657-7165-293B06467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21471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D9B8EE-BC3B-7E56-2BBE-6D2C370C65A1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16E4CD3-9E39-972B-822E-2FB6F88681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6" y="1574801"/>
            <a:ext cx="557784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FA40973E-97B8-CC18-DF83-D8E5458BFF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51206" y="1574800"/>
            <a:ext cx="557784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5F4F868-6A57-BD2C-72A2-6C2D05DC0D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5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4DF18F99-C415-6A21-53F7-F81A1461B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41475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wo Column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6D003-1246-E709-2DF8-74F1C8A9B5A4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F3BF7B5-F230-E96D-98D7-CF567A21CD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6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A0F8500-D05C-9FBE-5637-930A42E9D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036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C6019BB8-4236-7C60-D3CB-38266C08CF8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2161309"/>
            <a:ext cx="5577840" cy="35282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791413BD-FC17-1116-EEE6-F5134BDC2F3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9036" y="2161308"/>
            <a:ext cx="5577840" cy="35282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E7A3ABF-C0C7-D3AD-1C6A-97C68F14FD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DAFF137C-A676-5D1F-A450-8A6E5CE51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219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F1C7D-11D0-233B-4E6A-74BE1B917F1D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0908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803154-09E7-7D60-B2A0-43C37AAF8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450" r="17"/>
          <a:stretch/>
        </p:blipFill>
        <p:spPr>
          <a:xfrm>
            <a:off x="0" y="4865946"/>
            <a:ext cx="7164224" cy="126233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5063FC6-958F-F3EE-052E-38ECFC7FD1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10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D43F4DDF-9B26-0FD6-2240-8FE31F6CB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3165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803154-09E7-7D60-B2A0-43C37AAF8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53" t="-124" r="31" b="124"/>
          <a:stretch/>
        </p:blipFill>
        <p:spPr>
          <a:xfrm>
            <a:off x="0" y="4864608"/>
            <a:ext cx="7159752" cy="126187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8ECA461-0B56-34C2-12A1-F9FA61D992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19396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E65B6354-97AF-5957-C7F2-00BE94BD3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53" t="-124" r="31" b="124"/>
          <a:stretch/>
        </p:blipFill>
        <p:spPr>
          <a:xfrm>
            <a:off x="0" y="4864608"/>
            <a:ext cx="7159752" cy="12618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C1D202B-A253-38C5-CE70-C8B6EC0EE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49646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BCC669-489B-0220-682D-D288C3D266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28110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93C3D1E-B2ED-A612-DA14-6C36194874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53620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473AA82-ECE0-F7A5-E289-AFE8B58AF7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44097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C171C62-B9E9-6582-342F-9D93DA0990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1B675B-EC78-2DF2-E93B-69BFD8267FD2}"/>
              </a:ext>
            </a:extLst>
          </p:cNvPr>
          <p:cNvSpPr/>
          <p:nvPr userDrawn="1"/>
        </p:nvSpPr>
        <p:spPr>
          <a:xfrm>
            <a:off x="12192000" y="0"/>
            <a:ext cx="2842591" cy="6858000"/>
          </a:xfrm>
          <a:prstGeom prst="rect">
            <a:avLst/>
          </a:prstGeom>
          <a:solidFill>
            <a:srgbClr val="ECECEC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B53F91-31AF-F0AA-72F9-1922F70D03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63112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4597D7E-D1C1-EAE1-64A8-318B79FEBA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68481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64CB2D-D499-13BE-859F-0D4A7451CB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848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DB9FF05-D2C1-46C4-831A-32EB5C9F49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9544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20762EF-0474-9358-6ED8-391656284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/>
          <a:stretch/>
        </p:blipFill>
        <p:spPr>
          <a:xfrm>
            <a:off x="0" y="752078"/>
            <a:ext cx="11474606" cy="3734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21E1CC-5F5E-4E4C-063D-BBC7DE81B4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232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7284" y="1574800"/>
            <a:ext cx="11459591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0226E-F82D-52DF-2FCC-6209BED09E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84" y="5833872"/>
            <a:ext cx="8819340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8607E7D1-CF96-748D-19F0-853D3F7E4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6713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with Image2_Blue">
    <p:bg>
      <p:bgPr>
        <a:gradFill>
          <a:gsLst>
            <a:gs pos="0">
              <a:schemeClr val="accent2"/>
            </a:gs>
            <a:gs pos="93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C084657-8268-012C-F255-B0679B8534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204191" cy="56896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3AC232-D482-5259-1392-EE2E55B47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9576" y="3059084"/>
            <a:ext cx="10645775" cy="57745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1B8E7A-1241-D7A4-262C-4A4515832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96696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with Imag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D22D8B5-A53E-9F27-F895-D6005176604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204191" cy="56896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3059084"/>
            <a:ext cx="10645775" cy="57745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1BFBDD2-1AF9-91B5-BF36-65D95A417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33682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E2DDFB-68D7-644D-9E37-D72139CD6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26682" y="1574800"/>
            <a:ext cx="4977510" cy="329247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915222-8AED-AE4D-E3B9-8E105C90D5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9477" y="1574800"/>
            <a:ext cx="659954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3438A0-3AFA-9012-C63A-4731533CE8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14490" y="4867275"/>
            <a:ext cx="4977510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Photo Title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C71F3598-B4FC-9300-B36C-0BB31AE92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7361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DE4C5-7EF1-4E65-C3FD-C75C8FB9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207" y="1574801"/>
            <a:ext cx="6244844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6A78CD8-646B-CF20-7BEF-9F4FA845C6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574800"/>
            <a:ext cx="5374893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568CC3C-35DE-EF4B-4C3A-0CE5E6F5D4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867275"/>
            <a:ext cx="5374893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Photo Title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3FF7C4F6-8FCE-FFCA-32B4-E7FE1F7DF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872885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1574800"/>
            <a:ext cx="6503894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1267CAD-E012-4AA7-A3C8-4883534ED3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0080" y="1574800"/>
            <a:ext cx="3550920" cy="4114800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ADD TAKEAWAY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1FB8A24-E91E-9030-3097-499DEA6FC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9257719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DE4C5-7EF1-4E65-C3FD-C75C8FB9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207" y="1574801"/>
            <a:ext cx="6244844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506DD96-9DEF-0024-7691-0ACAC39EC0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949" y="1574802"/>
            <a:ext cx="5033915" cy="4114799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ADD TAKEAWAY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F1E5442-21A0-77E1-5BB7-F319D1BBA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0437784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7226681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AAACF3E-83ED-52C4-27A7-1B90EAC241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0080" y="1574800"/>
            <a:ext cx="3550920" cy="4114800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ADD TAKEAWAY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26FF2F96-AD0E-EB85-4484-AE99D085D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5758513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4405DBE-1BE7-E695-C62E-22EB44D99C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1574799"/>
            <a:ext cx="6815328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6B01E68-D740-637A-BD9F-BD42CE8E9D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5" y="1574802"/>
            <a:ext cx="4783997" cy="4114799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ADD TAKEAWAY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CF2F8706-9F53-3F92-74D0-FFE34BCF9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7317791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7285" y="1574800"/>
            <a:ext cx="11459589" cy="2882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D3CD59DC-5DE1-B69A-80AE-C320922E6A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F886CAD-5351-7713-14D9-6775796BA8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6" y="4867275"/>
            <a:ext cx="11459588" cy="822325"/>
          </a:xfrm>
          <a:noFill/>
        </p:spPr>
        <p:txBody>
          <a:bodyPr anchor="ctr"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ADD TAKEAWAY</a:t>
            </a:r>
          </a:p>
        </p:txBody>
      </p:sp>
    </p:spTree>
    <p:extLst>
      <p:ext uri="{BB962C8B-B14F-4D97-AF65-F5344CB8AC3E}">
        <p14:creationId xmlns:p14="http://schemas.microsoft.com/office/powerpoint/2010/main" val="1608594239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akeaway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7285" y="2161309"/>
            <a:ext cx="11459589" cy="22963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D8F6F53-5D6A-B7D1-E934-127054AF6F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86" y="1574800"/>
            <a:ext cx="11459589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50C4556-A8A5-B202-62A2-406BA8465C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6" y="4867275"/>
            <a:ext cx="11459588" cy="822325"/>
          </a:xfrm>
          <a:noFill/>
        </p:spPr>
        <p:txBody>
          <a:bodyPr anchor="ctr"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ADD TAKEAWAY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8BB0B106-C721-639B-D509-06DA5A056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70234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1.png"/><Relationship Id="rId4" Type="http://schemas.openxmlformats.org/officeDocument/2006/relationships/image" Target="../media/image10.sv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42" Type="http://schemas.openxmlformats.org/officeDocument/2006/relationships/slideLayout" Target="../slideLayouts/slideLayout98.xml"/><Relationship Id="rId47" Type="http://schemas.openxmlformats.org/officeDocument/2006/relationships/slideLayout" Target="../slideLayouts/slideLayout103.xml"/><Relationship Id="rId50" Type="http://schemas.openxmlformats.org/officeDocument/2006/relationships/slideLayout" Target="../slideLayouts/slideLayout106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slideLayout" Target="../slideLayouts/slideLayout96.xml"/><Relationship Id="rId45" Type="http://schemas.openxmlformats.org/officeDocument/2006/relationships/slideLayout" Target="../slideLayouts/slideLayout101.xml"/><Relationship Id="rId53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4" Type="http://schemas.openxmlformats.org/officeDocument/2006/relationships/slideLayout" Target="../slideLayouts/slideLayout100.xml"/><Relationship Id="rId52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43" Type="http://schemas.openxmlformats.org/officeDocument/2006/relationships/slideLayout" Target="../slideLayouts/slideLayout99.xml"/><Relationship Id="rId48" Type="http://schemas.openxmlformats.org/officeDocument/2006/relationships/slideLayout" Target="../slideLayouts/slideLayout104.xml"/><Relationship Id="rId56" Type="http://schemas.openxmlformats.org/officeDocument/2006/relationships/image" Target="../media/image22.svg"/><Relationship Id="rId8" Type="http://schemas.openxmlformats.org/officeDocument/2006/relationships/slideLayout" Target="../slideLayouts/slideLayout64.xml"/><Relationship Id="rId51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Relationship Id="rId4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97.xml"/><Relationship Id="rId54" Type="http://schemas.openxmlformats.org/officeDocument/2006/relationships/theme" Target="../theme/theme3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4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D0E37A5-329C-6B42-A03C-2BAEC2052D29}"/>
              </a:ext>
            </a:extLst>
          </p:cNvPr>
          <p:cNvSpPr>
            <a:spLocks noGrp="1" noChangeArrowheads="1"/>
          </p:cNvSpPr>
          <p:nvPr/>
        </p:nvSpPr>
        <p:spPr bwMode="gray">
          <a:xfrm>
            <a:off x="365126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DFE426-7321-534C-8485-5B1BB1E2C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6" y="1574800"/>
            <a:ext cx="11461748" cy="413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2BC6372-ED2A-7044-A75D-F358185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65759"/>
            <a:ext cx="11461748" cy="4663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68FE0-EE9F-E934-8F3D-7FD1120CA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126" y="5833872"/>
            <a:ext cx="8188324" cy="49377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marL="0" indent="0" algn="l">
              <a:tabLst/>
              <a:defRPr sz="9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654A0DC-99E9-C6F3-5DB6-E45C9168588B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0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6" r:id="rId54"/>
    <p:sldLayoutId id="2147483771" r:id="rId55"/>
  </p:sldLayoutIdLst>
  <p:transition>
    <p:fade/>
  </p:transition>
  <p:hf hdr="0"/>
  <p:txStyles>
    <p:titleStyle>
      <a:lvl1pPr algn="l" defTabSz="379337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000" b="1" i="0" kern="1200" cap="none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  <a:lvl2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2pPr>
      <a:lvl3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3pPr>
      <a:lvl4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4pPr>
      <a:lvl5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5pPr>
      <a:lvl6pPr marL="457109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6pPr>
      <a:lvl7pPr marL="914217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7pPr>
      <a:lvl8pPr marL="1371326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8pPr>
      <a:lvl9pPr marL="1828434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256032" indent="-256032" algn="l" defTabSz="379337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20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47688" indent="-274320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90000"/>
        <a:buFont typeface="Courier New" panose="02070309020205020404" pitchFamily="49" charset="0"/>
        <a:buChar char="o"/>
        <a:tabLst/>
        <a:defRPr sz="18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182880" algn="l" defTabSz="379337" rtl="0" eaLnBrk="1" fontAlgn="base" hangingPunct="1">
        <a:lnSpc>
          <a:spcPct val="100000"/>
        </a:lnSpc>
        <a:spcBef>
          <a:spcPts val="0"/>
        </a:spcBef>
        <a:spcAft>
          <a:spcPts val="200"/>
        </a:spcAft>
        <a:buClr>
          <a:schemeClr val="accent1"/>
        </a:buClr>
        <a:buSzPct val="90000"/>
        <a:buFont typeface="System Font Regular"/>
        <a:buChar char="–"/>
        <a:tabLst/>
        <a:defRPr sz="16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14400" indent="-182880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12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042416" indent="-128016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 typeface="Courier New" panose="02070309020205020404" pitchFamily="49" charset="0"/>
        <a:buChar char="o"/>
        <a:tabLst/>
        <a:defRPr sz="1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952121" indent="0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None/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237756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428181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618605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1pPr>
      <a:lvl2pPr marL="190424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2pPr>
      <a:lvl3pPr marL="380848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3pPr>
      <a:lvl4pPr marL="571272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4pPr>
      <a:lvl5pPr marL="761697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5pPr>
      <a:lvl6pPr marL="952121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142544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332968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523392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>
          <p15:clr>
            <a:srgbClr val="5ACBF0"/>
          </p15:clr>
        </p15:guide>
        <p15:guide id="2" pos="1260">
          <p15:clr>
            <a:srgbClr val="F26B43"/>
          </p15:clr>
        </p15:guide>
        <p15:guide id="3" orient="horz" pos="1770">
          <p15:clr>
            <a:srgbClr val="F26B43"/>
          </p15:clr>
        </p15:guide>
        <p15:guide id="4" orient="horz" pos="473">
          <p15:clr>
            <a:srgbClr val="F26B43"/>
          </p15:clr>
        </p15:guide>
        <p15:guide id="5" orient="horz" pos="1252">
          <p15:clr>
            <a:srgbClr val="F26B43"/>
          </p15:clr>
        </p15:guide>
        <p15:guide id="6" orient="horz" pos="2548">
          <p15:clr>
            <a:srgbClr val="F26B43"/>
          </p15:clr>
        </p15:guide>
        <p15:guide id="7" orient="horz" pos="3066">
          <p15:clr>
            <a:srgbClr val="F26B43"/>
          </p15:clr>
        </p15:guide>
        <p15:guide id="8" orient="horz" pos="3844">
          <p15:clr>
            <a:srgbClr val="F26B43"/>
          </p15:clr>
        </p15:guide>
        <p15:guide id="9" orient="horz" pos="1510">
          <p15:clr>
            <a:srgbClr val="5ACBF0"/>
          </p15:clr>
        </p15:guide>
        <p15:guide id="10" orient="horz" pos="2808">
          <p15:clr>
            <a:srgbClr val="5ACBF0"/>
          </p15:clr>
        </p15:guide>
        <p15:guide id="11" orient="horz" pos="4104">
          <p15:clr>
            <a:srgbClr val="5ACBF0"/>
          </p15:clr>
        </p15:guide>
        <p15:guide id="12" pos="228">
          <p15:clr>
            <a:srgbClr val="5ACBF0"/>
          </p15:clr>
        </p15:guide>
        <p15:guide id="13" pos="2034">
          <p15:clr>
            <a:srgbClr val="F26B43"/>
          </p15:clr>
        </p15:guide>
        <p15:guide id="14" pos="2568">
          <p15:clr>
            <a:srgbClr val="F26B43"/>
          </p15:clr>
        </p15:guide>
        <p15:guide id="15" pos="3322">
          <p15:clr>
            <a:srgbClr val="F26B43"/>
          </p15:clr>
        </p15:guide>
        <p15:guide id="16" pos="3838">
          <p15:clr>
            <a:srgbClr val="F26B43"/>
          </p15:clr>
        </p15:guide>
        <p15:guide id="17" pos="4612">
          <p15:clr>
            <a:srgbClr val="F26B43"/>
          </p15:clr>
        </p15:guide>
        <p15:guide id="18" pos="5128">
          <p15:clr>
            <a:srgbClr val="F26B43"/>
          </p15:clr>
        </p15:guide>
        <p15:guide id="19" pos="5902">
          <p15:clr>
            <a:srgbClr val="F26B43"/>
          </p15:clr>
        </p15:guide>
        <p15:guide id="20" pos="6418">
          <p15:clr>
            <a:srgbClr val="F26B43"/>
          </p15:clr>
        </p15:guide>
        <p15:guide id="21" pos="7192">
          <p15:clr>
            <a:srgbClr val="F26B43"/>
          </p15:clr>
        </p15:guide>
        <p15:guide id="22" pos="744">
          <p15:clr>
            <a:srgbClr val="F26B43"/>
          </p15:clr>
        </p15:guide>
        <p15:guide id="23" pos="2292">
          <p15:clr>
            <a:srgbClr val="5ACBF0"/>
          </p15:clr>
        </p15:guide>
        <p15:guide id="24" pos="1002">
          <p15:clr>
            <a:srgbClr val="5ACBF0"/>
          </p15:clr>
        </p15:guide>
        <p15:guide id="25" pos="3582">
          <p15:clr>
            <a:srgbClr val="5ACBF0"/>
          </p15:clr>
        </p15:guide>
        <p15:guide id="26" pos="4870">
          <p15:clr>
            <a:srgbClr val="5ACBF0"/>
          </p15:clr>
        </p15:guide>
        <p15:guide id="27" pos="6160">
          <p15:clr>
            <a:srgbClr val="5ACBF0"/>
          </p15:clr>
        </p15:guide>
        <p15:guide id="28" pos="7440">
          <p15:clr>
            <a:srgbClr val="5ACBF0"/>
          </p15:clr>
        </p15:guide>
        <p15:guide id="29" pos="486">
          <p15:clr>
            <a:srgbClr val="A4A3A4"/>
          </p15:clr>
        </p15:guide>
        <p15:guide id="30" pos="1518">
          <p15:clr>
            <a:srgbClr val="A4A3A4"/>
          </p15:clr>
        </p15:guide>
        <p15:guide id="31" pos="1776">
          <p15:clr>
            <a:srgbClr val="A4A3A4"/>
          </p15:clr>
        </p15:guide>
        <p15:guide id="32" pos="2808">
          <p15:clr>
            <a:srgbClr val="A4A3A4"/>
          </p15:clr>
        </p15:guide>
        <p15:guide id="33" pos="3066">
          <p15:clr>
            <a:srgbClr val="A4A3A4"/>
          </p15:clr>
        </p15:guide>
        <p15:guide id="34" pos="4096">
          <p15:clr>
            <a:srgbClr val="A4A3A4"/>
          </p15:clr>
        </p15:guide>
        <p15:guide id="35" pos="4368">
          <p15:clr>
            <a:srgbClr val="A4A3A4"/>
          </p15:clr>
        </p15:guide>
        <p15:guide id="36" pos="5386">
          <p15:clr>
            <a:srgbClr val="A4A3A4"/>
          </p15:clr>
        </p15:guide>
        <p15:guide id="37" pos="5644">
          <p15:clr>
            <a:srgbClr val="A4A3A4"/>
          </p15:clr>
        </p15:guide>
        <p15:guide id="38" pos="6676">
          <p15:clr>
            <a:srgbClr val="A4A3A4"/>
          </p15:clr>
        </p15:guide>
        <p15:guide id="39" pos="6934">
          <p15:clr>
            <a:srgbClr val="A4A3A4"/>
          </p15:clr>
        </p15:guide>
        <p15:guide id="40" orient="horz" pos="744">
          <p15:clr>
            <a:srgbClr val="A4A3A4"/>
          </p15:clr>
        </p15:guide>
        <p15:guide id="41" orient="horz" pos="992">
          <p15:clr>
            <a:srgbClr val="A4A3A4"/>
          </p15:clr>
        </p15:guide>
        <p15:guide id="42" orient="horz" pos="2030">
          <p15:clr>
            <a:srgbClr val="A4A3A4"/>
          </p15:clr>
        </p15:guide>
        <p15:guide id="43" orient="horz" pos="2288">
          <p15:clr>
            <a:srgbClr val="A4A3A4"/>
          </p15:clr>
        </p15:guide>
        <p15:guide id="44" orient="horz" pos="3326">
          <p15:clr>
            <a:srgbClr val="A4A3A4"/>
          </p15:clr>
        </p15:guide>
        <p15:guide id="45" orient="horz" pos="3584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8000">
              <a:srgbClr val="00BCE4"/>
            </a:gs>
            <a:gs pos="82000">
              <a:srgbClr val="0063C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9BAB336-3537-B4B8-6115-99B8EAD0EB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7450" r="17"/>
          <a:stretch/>
        </p:blipFill>
        <p:spPr>
          <a:xfrm>
            <a:off x="-6096" y="5452413"/>
            <a:ext cx="7164224" cy="1262331"/>
          </a:xfrm>
          <a:prstGeom prst="rect">
            <a:avLst/>
          </a:prstGeom>
        </p:spPr>
      </p:pic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  <a:endParaRPr lang="de-DE" alt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0D5AB4-0FAB-E0D7-CF1A-DF2B181170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58400" y="5867400"/>
            <a:ext cx="18506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5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0">
          <p15:clr>
            <a:srgbClr val="F26B43"/>
          </p15:clr>
        </p15:guide>
        <p15:guide id="2" pos="2880">
          <p15:clr>
            <a:srgbClr val="F26B43"/>
          </p15:clr>
        </p15:guide>
        <p15:guide id="3" pos="2496">
          <p15:clr>
            <a:srgbClr val="F26B43"/>
          </p15:clr>
        </p15:guide>
        <p15:guide id="4" pos="4992">
          <p15:clr>
            <a:srgbClr val="F26B43"/>
          </p15:clr>
        </p15:guide>
        <p15:guide id="5" orient="horz" pos="42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D0E37A5-329C-6B42-A03C-2BAEC2052D29}"/>
              </a:ext>
            </a:extLst>
          </p:cNvPr>
          <p:cNvSpPr>
            <a:spLocks noGrp="1" noChangeArrowheads="1"/>
          </p:cNvSpPr>
          <p:nvPr/>
        </p:nvSpPr>
        <p:spPr bwMode="gray">
          <a:xfrm>
            <a:off x="365126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DFE426-7321-534C-8485-5B1BB1E2C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6" y="1574800"/>
            <a:ext cx="11461748" cy="413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2BC6372-ED2A-7044-A75D-F358185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65759"/>
            <a:ext cx="11461748" cy="4663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68FE0-EE9F-E934-8F3D-7FD1120CA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126" y="5833872"/>
            <a:ext cx="8188324" cy="49377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marL="0" indent="0" algn="l">
              <a:tabLst/>
              <a:defRPr sz="9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654A0DC-99E9-C6F3-5DB6-E45C9168588B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3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6" r:id="rId29"/>
    <p:sldLayoutId id="2147483747" r:id="rId30"/>
    <p:sldLayoutId id="2147483748" r:id="rId31"/>
    <p:sldLayoutId id="2147483749" r:id="rId32"/>
    <p:sldLayoutId id="2147483750" r:id="rId33"/>
    <p:sldLayoutId id="2147483751" r:id="rId34"/>
    <p:sldLayoutId id="2147483752" r:id="rId35"/>
    <p:sldLayoutId id="2147483753" r:id="rId36"/>
    <p:sldLayoutId id="2147483754" r:id="rId37"/>
    <p:sldLayoutId id="2147483755" r:id="rId38"/>
    <p:sldLayoutId id="2147483756" r:id="rId39"/>
    <p:sldLayoutId id="2147483757" r:id="rId40"/>
    <p:sldLayoutId id="2147483758" r:id="rId41"/>
    <p:sldLayoutId id="2147483759" r:id="rId42"/>
    <p:sldLayoutId id="2147483760" r:id="rId43"/>
    <p:sldLayoutId id="2147483761" r:id="rId44"/>
    <p:sldLayoutId id="2147483762" r:id="rId45"/>
    <p:sldLayoutId id="2147483763" r:id="rId46"/>
    <p:sldLayoutId id="2147483764" r:id="rId47"/>
    <p:sldLayoutId id="2147483765" r:id="rId48"/>
    <p:sldLayoutId id="2147483766" r:id="rId49"/>
    <p:sldLayoutId id="2147483767" r:id="rId50"/>
    <p:sldLayoutId id="2147483768" r:id="rId51"/>
    <p:sldLayoutId id="2147483769" r:id="rId52"/>
    <p:sldLayoutId id="2147483770" r:id="rId53"/>
  </p:sldLayoutIdLst>
  <p:transition>
    <p:fade/>
  </p:transition>
  <p:hf hdr="0"/>
  <p:txStyles>
    <p:titleStyle>
      <a:lvl1pPr algn="l" defTabSz="379337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000" b="1" i="0" kern="1200" cap="none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  <a:lvl2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2pPr>
      <a:lvl3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3pPr>
      <a:lvl4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4pPr>
      <a:lvl5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5pPr>
      <a:lvl6pPr marL="457109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6pPr>
      <a:lvl7pPr marL="914217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7pPr>
      <a:lvl8pPr marL="1371326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8pPr>
      <a:lvl9pPr marL="1828434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256032" indent="-256032" algn="l" defTabSz="379337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20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47688" indent="-274320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90000"/>
        <a:buFont typeface="Courier New" panose="02070309020205020404" pitchFamily="49" charset="0"/>
        <a:buChar char="o"/>
        <a:tabLst/>
        <a:defRPr sz="18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182880" algn="l" defTabSz="379337" rtl="0" eaLnBrk="1" fontAlgn="base" hangingPunct="1">
        <a:lnSpc>
          <a:spcPct val="100000"/>
        </a:lnSpc>
        <a:spcBef>
          <a:spcPts val="0"/>
        </a:spcBef>
        <a:spcAft>
          <a:spcPts val="200"/>
        </a:spcAft>
        <a:buClr>
          <a:schemeClr val="accent1"/>
        </a:buClr>
        <a:buSzPct val="90000"/>
        <a:buFont typeface="System Font Regular"/>
        <a:buChar char="–"/>
        <a:tabLst/>
        <a:defRPr sz="16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14400" indent="-182880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12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042416" indent="-128016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 typeface="Courier New" panose="02070309020205020404" pitchFamily="49" charset="0"/>
        <a:buChar char="o"/>
        <a:tabLst/>
        <a:defRPr sz="1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952121" indent="0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None/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237756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428181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618605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1pPr>
      <a:lvl2pPr marL="190424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2pPr>
      <a:lvl3pPr marL="380848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3pPr>
      <a:lvl4pPr marL="571272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4pPr>
      <a:lvl5pPr marL="761697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5pPr>
      <a:lvl6pPr marL="952121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142544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332968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523392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>
          <p15:clr>
            <a:srgbClr val="5ACBF0"/>
          </p15:clr>
        </p15:guide>
        <p15:guide id="2" pos="1260">
          <p15:clr>
            <a:srgbClr val="F26B43"/>
          </p15:clr>
        </p15:guide>
        <p15:guide id="3" orient="horz" pos="1770">
          <p15:clr>
            <a:srgbClr val="F26B43"/>
          </p15:clr>
        </p15:guide>
        <p15:guide id="4" orient="horz" pos="473">
          <p15:clr>
            <a:srgbClr val="F26B43"/>
          </p15:clr>
        </p15:guide>
        <p15:guide id="5" orient="horz" pos="1252">
          <p15:clr>
            <a:srgbClr val="F26B43"/>
          </p15:clr>
        </p15:guide>
        <p15:guide id="6" orient="horz" pos="2548">
          <p15:clr>
            <a:srgbClr val="F26B43"/>
          </p15:clr>
        </p15:guide>
        <p15:guide id="7" orient="horz" pos="3066">
          <p15:clr>
            <a:srgbClr val="F26B43"/>
          </p15:clr>
        </p15:guide>
        <p15:guide id="8" orient="horz" pos="3844">
          <p15:clr>
            <a:srgbClr val="F26B43"/>
          </p15:clr>
        </p15:guide>
        <p15:guide id="9" orient="horz" pos="1510">
          <p15:clr>
            <a:srgbClr val="5ACBF0"/>
          </p15:clr>
        </p15:guide>
        <p15:guide id="10" orient="horz" pos="2808">
          <p15:clr>
            <a:srgbClr val="5ACBF0"/>
          </p15:clr>
        </p15:guide>
        <p15:guide id="11" orient="horz" pos="4104">
          <p15:clr>
            <a:srgbClr val="5ACBF0"/>
          </p15:clr>
        </p15:guide>
        <p15:guide id="12" pos="228">
          <p15:clr>
            <a:srgbClr val="5ACBF0"/>
          </p15:clr>
        </p15:guide>
        <p15:guide id="13" pos="2034">
          <p15:clr>
            <a:srgbClr val="F26B43"/>
          </p15:clr>
        </p15:guide>
        <p15:guide id="14" pos="2568">
          <p15:clr>
            <a:srgbClr val="F26B43"/>
          </p15:clr>
        </p15:guide>
        <p15:guide id="15" pos="3322">
          <p15:clr>
            <a:srgbClr val="F26B43"/>
          </p15:clr>
        </p15:guide>
        <p15:guide id="16" pos="3838">
          <p15:clr>
            <a:srgbClr val="F26B43"/>
          </p15:clr>
        </p15:guide>
        <p15:guide id="17" pos="4612">
          <p15:clr>
            <a:srgbClr val="F26B43"/>
          </p15:clr>
        </p15:guide>
        <p15:guide id="18" pos="5128">
          <p15:clr>
            <a:srgbClr val="F26B43"/>
          </p15:clr>
        </p15:guide>
        <p15:guide id="19" pos="5902">
          <p15:clr>
            <a:srgbClr val="F26B43"/>
          </p15:clr>
        </p15:guide>
        <p15:guide id="20" pos="6418">
          <p15:clr>
            <a:srgbClr val="F26B43"/>
          </p15:clr>
        </p15:guide>
        <p15:guide id="21" pos="7192">
          <p15:clr>
            <a:srgbClr val="F26B43"/>
          </p15:clr>
        </p15:guide>
        <p15:guide id="22" pos="744">
          <p15:clr>
            <a:srgbClr val="F26B43"/>
          </p15:clr>
        </p15:guide>
        <p15:guide id="23" pos="2292">
          <p15:clr>
            <a:srgbClr val="5ACBF0"/>
          </p15:clr>
        </p15:guide>
        <p15:guide id="24" pos="1002">
          <p15:clr>
            <a:srgbClr val="5ACBF0"/>
          </p15:clr>
        </p15:guide>
        <p15:guide id="25" pos="3582">
          <p15:clr>
            <a:srgbClr val="5ACBF0"/>
          </p15:clr>
        </p15:guide>
        <p15:guide id="26" pos="4870">
          <p15:clr>
            <a:srgbClr val="5ACBF0"/>
          </p15:clr>
        </p15:guide>
        <p15:guide id="27" pos="6160">
          <p15:clr>
            <a:srgbClr val="5ACBF0"/>
          </p15:clr>
        </p15:guide>
        <p15:guide id="28" pos="7440">
          <p15:clr>
            <a:srgbClr val="5ACBF0"/>
          </p15:clr>
        </p15:guide>
        <p15:guide id="29" pos="486">
          <p15:clr>
            <a:srgbClr val="A4A3A4"/>
          </p15:clr>
        </p15:guide>
        <p15:guide id="30" pos="1518">
          <p15:clr>
            <a:srgbClr val="A4A3A4"/>
          </p15:clr>
        </p15:guide>
        <p15:guide id="31" pos="1776">
          <p15:clr>
            <a:srgbClr val="A4A3A4"/>
          </p15:clr>
        </p15:guide>
        <p15:guide id="32" pos="2808">
          <p15:clr>
            <a:srgbClr val="A4A3A4"/>
          </p15:clr>
        </p15:guide>
        <p15:guide id="33" pos="3066">
          <p15:clr>
            <a:srgbClr val="A4A3A4"/>
          </p15:clr>
        </p15:guide>
        <p15:guide id="34" pos="4096">
          <p15:clr>
            <a:srgbClr val="A4A3A4"/>
          </p15:clr>
        </p15:guide>
        <p15:guide id="35" pos="4368">
          <p15:clr>
            <a:srgbClr val="A4A3A4"/>
          </p15:clr>
        </p15:guide>
        <p15:guide id="36" pos="5386">
          <p15:clr>
            <a:srgbClr val="A4A3A4"/>
          </p15:clr>
        </p15:guide>
        <p15:guide id="37" pos="5644">
          <p15:clr>
            <a:srgbClr val="A4A3A4"/>
          </p15:clr>
        </p15:guide>
        <p15:guide id="38" pos="6676">
          <p15:clr>
            <a:srgbClr val="A4A3A4"/>
          </p15:clr>
        </p15:guide>
        <p15:guide id="39" pos="6934">
          <p15:clr>
            <a:srgbClr val="A4A3A4"/>
          </p15:clr>
        </p15:guide>
        <p15:guide id="40" orient="horz" pos="744">
          <p15:clr>
            <a:srgbClr val="A4A3A4"/>
          </p15:clr>
        </p15:guide>
        <p15:guide id="41" orient="horz" pos="992">
          <p15:clr>
            <a:srgbClr val="A4A3A4"/>
          </p15:clr>
        </p15:guide>
        <p15:guide id="42" orient="horz" pos="2030">
          <p15:clr>
            <a:srgbClr val="A4A3A4"/>
          </p15:clr>
        </p15:guide>
        <p15:guide id="43" orient="horz" pos="2288">
          <p15:clr>
            <a:srgbClr val="A4A3A4"/>
          </p15:clr>
        </p15:guide>
        <p15:guide id="44" orient="horz" pos="3326">
          <p15:clr>
            <a:srgbClr val="A4A3A4"/>
          </p15:clr>
        </p15:guide>
        <p15:guide id="45" orient="horz" pos="3584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documents/product-information/kyprolis-epar-product-information_de.pdf" TargetMode="Externa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ajaxcalls/PresentationInfo.asp?efp=T0dKRktCQkMxMzg1OA&amp;PresentationID=1306639&amp;rnd=0.4898304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2.xml"/><Relationship Id="rId4" Type="http://schemas.openxmlformats.org/officeDocument/2006/relationships/hyperlink" Target="https://clinicaltrials.gov/ct2/show/NCT0360657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ajaxcalls/PresentationInfo.asp?efp=T0dKRktCQkMxMzg1OA&amp;PresentationID=1306639&amp;rnd=0.4898304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ajaxcalls/PresentationInfo.asp?efp=T0dKRktCQkMxMzg1OA&amp;PresentationID=1306639&amp;rnd=0.4898304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ajaxcalls/PresentationInfo.asp?efp=T0dKRktCQkMxMzg1OA&amp;PresentationID=1306639&amp;rnd=0.4898304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ajaxcalls/PresentationInfo.asp?efp=T0dKRktCQkMxMzg1OA&amp;PresentationID=1306639&amp;rnd=0.4898304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8.xml"/><Relationship Id="rId5" Type="http://schemas.openxmlformats.org/officeDocument/2006/relationships/hyperlink" Target="https://www.clinicaltrials.gov/study/NCT03756896" TargetMode="External"/><Relationship Id="rId4" Type="http://schemas.openxmlformats.org/officeDocument/2006/relationships/hyperlink" Target="https://imsannual2023.eventscribe.net/ajaxcalls/PosterInfo.asp?efp=T0dKRktCQkMxMzg1OA&amp;PosterID=604799&amp;rnd=0.340606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9.xml"/><Relationship Id="rId5" Type="http://schemas.openxmlformats.org/officeDocument/2006/relationships/hyperlink" Target="https://www.clinicaltrials.gov/study/NCT03756896" TargetMode="External"/><Relationship Id="rId4" Type="http://schemas.openxmlformats.org/officeDocument/2006/relationships/hyperlink" Target="https://imsannual2023.eventscribe.net/ajaxcalls/PosterInfo.asp?efp=T0dKRktCQkMxMzg1OA&amp;PosterID=604799&amp;rnd=0.340606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0.xml"/><Relationship Id="rId6" Type="http://schemas.openxmlformats.org/officeDocument/2006/relationships/chart" Target="../charts/chart2.xml"/><Relationship Id="rId5" Type="http://schemas.openxmlformats.org/officeDocument/2006/relationships/hyperlink" Target="https://www.clinicaltrials.gov/study/NCT03756896" TargetMode="External"/><Relationship Id="rId4" Type="http://schemas.openxmlformats.org/officeDocument/2006/relationships/hyperlink" Target="https://imsannual2023.eventscribe.net/ajaxcalls/PosterInfo.asp?efp=T0dKRktCQkMxMzg1OA&amp;PosterID=604799&amp;rnd=0.340606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1.xml"/><Relationship Id="rId5" Type="http://schemas.openxmlformats.org/officeDocument/2006/relationships/hyperlink" Target="https://www.clinicaltrials.gov/study/NCT03756896" TargetMode="External"/><Relationship Id="rId4" Type="http://schemas.openxmlformats.org/officeDocument/2006/relationships/hyperlink" Target="https://imsannual2023.eventscribe.net/ajaxcalls/PosterInfo.asp?efp=T0dKRktCQkMxMzg1OA&amp;PosterID=604799&amp;rnd=0.340606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fsPopup.asp?efp=T0dKRktCQkMxMzg1OA&amp;PresentationID=1302329&amp;rnd=0.4275333&amp;mode=presInfo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3.xml"/><Relationship Id="rId4" Type="http://schemas.openxmlformats.org/officeDocument/2006/relationships/hyperlink" Target="https://classic.clinicaltrials.gov/ct2/show/NCT0327528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fsPopup.asp?efp=T0dKRktCQkMxMzg1OA&amp;PresentationID=1302329&amp;rnd=0.4275333&amp;mode=presInfo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fsPopup.asp?efp=T0dKRktCQkMxMzg1OA&amp;PresentationID=1302329&amp;rnd=0.4275333&amp;mode=presInfo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fsPopup.asp?efp=T0dKRktCQkMxMzg1OA&amp;PresentationID=1302329&amp;rnd=0.4275333&amp;mode=presInfo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6.xml"/><Relationship Id="rId4" Type="http://schemas.openxmlformats.org/officeDocument/2006/relationships/hyperlink" Target="https://classic.clinicaltrials.gov/ct2/show/NCT0327528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ajaxcalls/PosterInfo.asp?efp=T0dKRktCQkMxMzg1OA&amp;PosterID=604565&amp;rnd=0.9315594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ajaxcalls/PosterInfo.asp?efp=T0dKRktCQkMxMzg1OA&amp;PosterID=604565&amp;rnd=0.9315594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9.xml"/><Relationship Id="rId4" Type="http://schemas.openxmlformats.org/officeDocument/2006/relationships/hyperlink" Target="https://clinicaltrials.gov/study/NCT04176718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0.xml"/><Relationship Id="rId4" Type="http://schemas.openxmlformats.org/officeDocument/2006/relationships/hyperlink" Target="https://imsannual2023.eventscribe.net/ajaxcalls/PosterInfo.asp?efp=T0dKRktCQkMxMzg1OA&amp;PosterID=604565&amp;rnd=0.931559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ajaxcalls/PosterInfo.asp?efp=T0dKRktCQkMxMzg1OA&amp;PosterID=604565&amp;rnd=0.9315594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1.xml"/><Relationship Id="rId4" Type="http://schemas.openxmlformats.org/officeDocument/2006/relationships/hyperlink" Target="https://clinicaltrials.gov/ct2/show/NCT04176718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4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5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ajaxcalls/PresentationInfo.asp?efp=T0dKRktCQkMxMzg1OA&amp;PresentationID=1302336&amp;rnd=0.3453916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3.xml"/><Relationship Id="rId4" Type="http://schemas.openxmlformats.org/officeDocument/2006/relationships/hyperlink" Target="https://classic.clinicaltrials.gov/ct2/show/NCT02899052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ajaxcalls/PresentationInfo.asp?efp=T0dKRktCQkMxMzg1OA&amp;PresentationID=1302336&amp;rnd=0.3453916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ajaxcalls/PresentationInfo.asp?efp=T0dKRktCQkMxMzg1OA&amp;PresentationID=1302336&amp;rnd=0.3453916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ajaxcalls/PresentationInfo.asp?efp=T0dKRktCQkMxMzg1OA&amp;PresentationID=1302336&amp;rnd=0.3453916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9.xml"/><Relationship Id="rId5" Type="http://schemas.openxmlformats.org/officeDocument/2006/relationships/hyperlink" Target="https://imsannual2023.eventscribe.net/fsPopup.asp?efp=T0dKRktCQkMxMzg1OA&amp;PresentationID=1302328&amp;rnd=0.5409136&amp;mode=presInfo" TargetMode="Externa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fsPopup.asp?efp=T0dKRktCQkMxMzg1OA&amp;PresentationID=1302328&amp;rnd=0.5409136&amp;mode=presInf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4.xml"/><Relationship Id="rId4" Type="http://schemas.openxmlformats.org/officeDocument/2006/relationships/hyperlink" Target="https://classic.clinicaltrials.gov/ct2/show/NCT03989414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fsPopup.asp?efp=T0dKRktCQkMxMzg1OA&amp;PresentationID=1302328&amp;rnd=0.5409136&amp;mode=presInf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4.xml"/><Relationship Id="rId4" Type="http://schemas.openxmlformats.org/officeDocument/2006/relationships/hyperlink" Target="https://imsannual2023.eventscribe.net/fsPopup.asp?efp=T0dKRktCQkMxMzg1OA&amp;PresentationID=1302328&amp;rnd=0.5409136&amp;mode=presInfo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fsPopup.asp?efp=T0dKRktCQkMxMzg1OA&amp;PresentationID=1302328&amp;rnd=0.5409136&amp;mode=presInf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fsPopup.asp?efp=T0dKRktCQkMxMzg1OA&amp;PresentationID=1302328&amp;rnd=0.5409136&amp;mode=presInfo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ajaxcalls/PresentationInfo.asp?efp=T0dKRktCQkMxMzg1OA&amp;PresentationID=1302373&amp;rnd=0.1790893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7.xml"/><Relationship Id="rId4" Type="http://schemas.openxmlformats.org/officeDocument/2006/relationships/hyperlink" Target="https://clinicaltrials.gov/ct2/show/NCT0310484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ajaxcalls/PresentationInfo.asp?efp=T0dKRktCQkMxMzg1OA&amp;PresentationID=1302373&amp;rnd=0.1790893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ajaxcalls/PresentationInfo.asp?efp=T0dKRktCQkMxMzg1OA&amp;PresentationID=1302373&amp;rnd=0.1790893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sannual2023.eventscribe.net/ajaxcalls/PresentationInfo.asp?efp=T0dKRktCQkMxMzg1OA&amp;PresentationID=1302373&amp;rnd=0.1790893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0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EBB8EA42-CD00-BEEF-8FC1-5ECA41389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970664"/>
            <a:ext cx="10645775" cy="1323110"/>
          </a:xfrm>
        </p:spPr>
        <p:txBody>
          <a:bodyPr/>
          <a:lstStyle/>
          <a:p>
            <a:r>
              <a:rPr lang="de-DE"/>
              <a:t>International </a:t>
            </a:r>
            <a:r>
              <a:rPr lang="de-DE" err="1"/>
              <a:t>Myeloma</a:t>
            </a:r>
            <a:r>
              <a:rPr lang="de-DE"/>
              <a:t> Society (IMS) 2023: </a:t>
            </a:r>
            <a:br>
              <a:rPr lang="de-DE"/>
            </a:br>
            <a:r>
              <a:rPr lang="de-DE"/>
              <a:t>Ausgewählte Abstracts zu </a:t>
            </a:r>
            <a:r>
              <a:rPr lang="de-DE" err="1"/>
              <a:t>Carfilzomib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2192B73-5B6D-DAEA-6275-79B973A462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5125" y="2559455"/>
            <a:ext cx="8996363" cy="427037"/>
          </a:xfrm>
        </p:spPr>
        <p:txBody>
          <a:bodyPr/>
          <a:lstStyle/>
          <a:p>
            <a:pPr marL="0" indent="0">
              <a:buNone/>
            </a:pPr>
            <a:r>
              <a:rPr lang="de-DE">
                <a:solidFill>
                  <a:schemeClr val="bg1"/>
                </a:solidFill>
              </a:rPr>
              <a:t>20. IMS-Jahrestagung; 27.–30. September 2023; Athen, Griechenland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C1BE0C-6D0A-2E01-0200-FBE0C7F2E1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5125" y="3444472"/>
            <a:ext cx="9825080" cy="427037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>
                <a:solidFill>
                  <a:schemeClr val="bg1"/>
                </a:solidFill>
              </a:rPr>
              <a:t>Die vorliegende Präsentation enthält Daten zu Anwendungsgebieten von Kyprolis</a:t>
            </a:r>
            <a:r>
              <a:rPr lang="de-DE" sz="1600" b="1" baseline="30000" dirty="0">
                <a:solidFill>
                  <a:schemeClr val="bg1"/>
                </a:solidFill>
              </a:rPr>
              <a:t>®</a:t>
            </a:r>
            <a:r>
              <a:rPr lang="de-DE" sz="1600" b="1" dirty="0">
                <a:solidFill>
                  <a:schemeClr val="bg1"/>
                </a:solidFill>
              </a:rPr>
              <a:t> (Carfilzomib), die in der EU nicht zugelassen sind. Die zugelassenen Anwendungsgebiete entnehmen Sie bitte der </a:t>
            </a:r>
            <a:r>
              <a:rPr lang="de-DE" sz="1600" b="1" dirty="0">
                <a:solidFill>
                  <a:schemeClr val="bg1"/>
                </a:solidFill>
                <a:hlinkClick r:id="rId3"/>
              </a:rPr>
              <a:t>Fachinformation</a:t>
            </a:r>
            <a:r>
              <a:rPr lang="de-DE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FBCDDA-0FD6-27A2-925B-BE7E4DF21C05}"/>
              </a:ext>
            </a:extLst>
          </p:cNvPr>
          <p:cNvSpPr txBox="1"/>
          <p:nvPr/>
        </p:nvSpPr>
        <p:spPr>
          <a:xfrm>
            <a:off x="10243231" y="6636593"/>
            <a:ext cx="1948769" cy="2214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SC-AT-CARFILZOMI-01173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23</a:t>
            </a:r>
            <a:endParaRPr lang="en-AT" sz="1000" dirty="0">
              <a:solidFill>
                <a:schemeClr val="bg1"/>
              </a:solidFill>
              <a:latin typeface="+mn-lt"/>
              <a:ea typeface="MS Mincho" panose="02020609040205080304" pitchFamily="49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57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nhaltsplatzhalter 25">
            <a:extLst>
              <a:ext uri="{FF2B5EF4-FFF2-40B4-BE49-F238E27FC236}">
                <a16:creationId xmlns:a16="http://schemas.microsoft.com/office/drawing/2014/main" id="{33C056AD-C430-AABF-65EF-1059E3CD72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4" y="4403757"/>
            <a:ext cx="11459591" cy="1478013"/>
          </a:xfrm>
        </p:spPr>
        <p:txBody>
          <a:bodyPr/>
          <a:lstStyle/>
          <a:p>
            <a:pPr marL="0" indent="0">
              <a:buNone/>
            </a:pPr>
            <a:r>
              <a:rPr lang="de-DE" sz="1400" b="1"/>
              <a:t>Primärer Endpunkt</a:t>
            </a:r>
          </a:p>
          <a:p>
            <a:r>
              <a:rPr lang="de-DE" sz="1400"/>
              <a:t>Anteil der Patienten, die eine zweite ASZT erhielten</a:t>
            </a:r>
          </a:p>
          <a:p>
            <a:pPr marL="0" indent="0">
              <a:buNone/>
            </a:pPr>
            <a:r>
              <a:rPr lang="de-DE" sz="1400" b="1"/>
              <a:t>Sekundäre Endpunkte </a:t>
            </a:r>
          </a:p>
          <a:p>
            <a:r>
              <a:rPr lang="de-DE" sz="1400"/>
              <a:t>Gesamtansprechen, Gesamtüberleben, MRD-Negativität, Verträglichkeit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6007F1B4-8FBE-F2DA-73EC-3EF817A884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900"/>
              <a:t>* Nur an Tag 1 und 2 des ersten Zyklus.</a:t>
            </a:r>
          </a:p>
          <a:p>
            <a:r>
              <a:rPr lang="de-DE" sz="900"/>
              <a:t>ASZT: autologe Stammzelltransplantation; Dara: </a:t>
            </a:r>
            <a:r>
              <a:rPr lang="de-DE" sz="900" err="1"/>
              <a:t>Daratumumab</a:t>
            </a:r>
            <a:r>
              <a:rPr lang="de-DE" sz="900"/>
              <a:t>; </a:t>
            </a:r>
            <a:r>
              <a:rPr lang="de-DE" sz="900" err="1"/>
              <a:t>i.v.</a:t>
            </a:r>
            <a:r>
              <a:rPr lang="de-DE" sz="900"/>
              <a:t>: intravenös; </a:t>
            </a:r>
            <a:r>
              <a:rPr lang="de-DE" sz="900" err="1"/>
              <a:t>KRd</a:t>
            </a:r>
            <a:r>
              <a:rPr lang="de-DE" sz="900"/>
              <a:t>: </a:t>
            </a:r>
            <a:r>
              <a:rPr lang="en-NZ" sz="900"/>
              <a:t>Carfilzomib, </a:t>
            </a:r>
            <a:r>
              <a:rPr lang="en-NZ" sz="900" err="1"/>
              <a:t>Lenalidomid</a:t>
            </a:r>
            <a:r>
              <a:rPr lang="en-NZ" sz="900"/>
              <a:t>, </a:t>
            </a:r>
            <a:r>
              <a:rPr lang="en-NZ" sz="900" err="1"/>
              <a:t>Dexamethason</a:t>
            </a:r>
            <a:r>
              <a:rPr lang="en-NZ" sz="900"/>
              <a:t>; MRD: </a:t>
            </a:r>
            <a:r>
              <a:rPr lang="en-NZ" sz="900" err="1"/>
              <a:t>minimale</a:t>
            </a:r>
            <a:r>
              <a:rPr lang="en-NZ" sz="900"/>
              <a:t> </a:t>
            </a:r>
            <a:r>
              <a:rPr lang="en-NZ" sz="900" err="1"/>
              <a:t>Resterkrankung</a:t>
            </a:r>
            <a:r>
              <a:rPr lang="en-NZ" sz="900"/>
              <a:t>; </a:t>
            </a:r>
            <a:r>
              <a:rPr lang="de-DE" sz="900"/>
              <a:t>NDMM: neu diagnostiziertes multiples Myelom; </a:t>
            </a:r>
            <a:r>
              <a:rPr lang="de-DE" sz="900" err="1"/>
              <a:t>p.o</a:t>
            </a:r>
            <a:r>
              <a:rPr lang="de-DE" sz="900"/>
              <a:t>.: oral; TE: transplantationsgeeignet.</a:t>
            </a:r>
          </a:p>
          <a:p>
            <a:r>
              <a:rPr lang="en-NZ" sz="900" err="1">
                <a:hlinkClick r:id="rId3"/>
              </a:rPr>
              <a:t>Touzeau</a:t>
            </a:r>
            <a:r>
              <a:rPr lang="en-NZ" sz="900">
                <a:hlinkClick r:id="rId3"/>
              </a:rPr>
              <a:t> C, et al. IMS. 2023; Abstract OA-54</a:t>
            </a:r>
            <a:r>
              <a:rPr lang="en-NZ" sz="900"/>
              <a:t> und </a:t>
            </a:r>
            <a:r>
              <a:rPr lang="en-NZ" sz="900">
                <a:solidFill>
                  <a:srgbClr val="000000"/>
                </a:solidFill>
                <a:hlinkClick r:id="rId4"/>
              </a:rPr>
              <a:t>NCT03606577</a:t>
            </a:r>
            <a:r>
              <a:rPr lang="en-NZ" sz="900"/>
              <a:t>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E7FF6B-D34B-6FA3-95C8-63F88659A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815608"/>
          </a:xfrm>
        </p:spPr>
        <p:txBody>
          <a:bodyPr/>
          <a:lstStyle/>
          <a:p>
            <a:r>
              <a:rPr lang="en-US"/>
              <a:t>IFM 2018-04</a:t>
            </a:r>
            <a:br>
              <a:rPr lang="en-US"/>
            </a:br>
            <a:r>
              <a:rPr lang="de-DE" sz="2000"/>
              <a:t>DaraKRd bei Hochrisiko-TE-NDMM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B723E80-F1E9-AE83-D52E-581DD5367D09}"/>
              </a:ext>
            </a:extLst>
          </p:cNvPr>
          <p:cNvSpPr txBox="1"/>
          <p:nvPr/>
        </p:nvSpPr>
        <p:spPr>
          <a:xfrm>
            <a:off x="3373153" y="2471633"/>
            <a:ext cx="204800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de-DE" sz="2133" b="1">
                <a:solidFill>
                  <a:srgbClr val="FFFFFF"/>
                </a:solidFill>
                <a:latin typeface="Arial"/>
              </a:rPr>
              <a:t>MYRIAM</a:t>
            </a:r>
          </a:p>
        </p:txBody>
      </p:sp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5A5A5388-64FC-CBD9-9B56-6FE40DB61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628" y="2291879"/>
            <a:ext cx="3386539" cy="1965051"/>
          </a:xfrm>
          <a:prstGeom prst="rect">
            <a:avLst/>
          </a:prstGeom>
          <a:solidFill>
            <a:srgbClr val="0063C3"/>
          </a:solidFill>
          <a:ln w="19050">
            <a:noFill/>
            <a:headEnd/>
            <a:tailEnd/>
          </a:ln>
          <a:effectLst/>
        </p:spPr>
        <p:txBody>
          <a:bodyPr anchor="ctr"/>
          <a:lstStyle/>
          <a:p>
            <a:pPr algn="ctr" defTabSz="406381">
              <a:lnSpc>
                <a:spcPct val="90000"/>
              </a:lnSpc>
              <a:spcBef>
                <a:spcPts val="600"/>
              </a:spcBef>
              <a:tabLst>
                <a:tab pos="898503" algn="l"/>
              </a:tabLst>
              <a:defRPr/>
            </a:pPr>
            <a:r>
              <a:rPr lang="en-GB" sz="1050" b="1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Daratumumab</a:t>
            </a:r>
            <a:br>
              <a:rPr lang="en-GB" sz="1050" b="1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050" kern="0" spc="-13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8*</a:t>
            </a:r>
            <a:r>
              <a:rPr lang="en-GB" sz="1050" b="1" kern="0" spc="-13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/</a:t>
            </a:r>
            <a:r>
              <a:rPr lang="en-GB" sz="1050" kern="0" spc="-13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16 mg/kg </a:t>
            </a:r>
            <a:r>
              <a:rPr lang="en-GB" sz="1050" kern="0" spc="-13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i.v.</a:t>
            </a:r>
            <a:r>
              <a:rPr lang="en-GB" sz="1050" kern="0" spc="-13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an Tag 1, 8, 15, 22 in </a:t>
            </a:r>
            <a:r>
              <a:rPr lang="en-GB" sz="1050" kern="0" spc="-13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Zyklus</a:t>
            </a:r>
            <a:r>
              <a:rPr lang="en-GB" sz="1050" kern="0" spc="-13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1 und 2 </a:t>
            </a:r>
            <a:b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16 mg/kg </a:t>
            </a:r>
            <a:r>
              <a:rPr lang="en-GB" sz="1050" kern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i.v.</a:t>
            </a: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an Tag 1, 15 in </a:t>
            </a:r>
            <a:r>
              <a:rPr lang="en-GB" sz="1050" kern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Zyklus</a:t>
            </a: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3 bis 6</a:t>
            </a:r>
          </a:p>
          <a:p>
            <a:pPr algn="ctr" defTabSz="406381">
              <a:lnSpc>
                <a:spcPct val="90000"/>
              </a:lnSpc>
              <a:spcBef>
                <a:spcPts val="600"/>
              </a:spcBef>
              <a:tabLst>
                <a:tab pos="898503" algn="l"/>
              </a:tabLst>
              <a:defRPr/>
            </a:pPr>
            <a:r>
              <a:rPr lang="en-GB" sz="1050" b="1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Carfilzomib</a:t>
            </a:r>
            <a:br>
              <a:rPr lang="en-GB" sz="1050" b="1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20*/36</a:t>
            </a:r>
            <a:r>
              <a:rPr lang="en-GB" sz="1050" b="1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mg/m</a:t>
            </a:r>
            <a:r>
              <a:rPr lang="en-GB" sz="1050" kern="0" baseline="30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1050" kern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i.v.</a:t>
            </a: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an Tag 1, 2, 8, 9, 15, 16</a:t>
            </a:r>
            <a:endParaRPr lang="en-GB" sz="1050" b="1" ker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pPr algn="ctr" defTabSz="406381">
              <a:lnSpc>
                <a:spcPct val="90000"/>
              </a:lnSpc>
              <a:spcBef>
                <a:spcPts val="600"/>
              </a:spcBef>
              <a:tabLst>
                <a:tab pos="898503" algn="l"/>
              </a:tabLst>
              <a:defRPr/>
            </a:pPr>
            <a:r>
              <a:rPr lang="en-GB" sz="1050" b="1" kern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Lenalidomid</a:t>
            </a:r>
            <a:br>
              <a:rPr lang="en-GB" sz="1050" b="1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25 mg </a:t>
            </a:r>
            <a:r>
              <a:rPr lang="en-GB" sz="1050" kern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p.o.</a:t>
            </a: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an Tag 1–21</a:t>
            </a:r>
          </a:p>
          <a:p>
            <a:pPr algn="ctr" defTabSz="406381">
              <a:lnSpc>
                <a:spcPct val="90000"/>
              </a:lnSpc>
              <a:spcBef>
                <a:spcPts val="600"/>
              </a:spcBef>
              <a:tabLst>
                <a:tab pos="898503" algn="l"/>
              </a:tabLst>
              <a:defRPr/>
            </a:pPr>
            <a:r>
              <a:rPr lang="en-GB" sz="1050" b="1" kern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Dexamethason</a:t>
            </a:r>
            <a:br>
              <a:rPr lang="en-GB" sz="1050" b="1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20 mg p.o./</a:t>
            </a:r>
            <a:r>
              <a:rPr lang="en-GB" sz="1050" kern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i.v.</a:t>
            </a: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an Tag 1, 2, 8, 9, 15, 16, 22, 23</a:t>
            </a:r>
            <a:endParaRPr lang="en-GB" sz="1050" b="1" ker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ounded Rectangle 32">
            <a:extLst>
              <a:ext uri="{FF2B5EF4-FFF2-40B4-BE49-F238E27FC236}">
                <a16:creationId xmlns:a16="http://schemas.microsoft.com/office/drawing/2014/main" id="{F5645189-A336-7CE4-A086-D00D90D9F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628" y="1942325"/>
            <a:ext cx="3386539" cy="3497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6809" tIns="38405" rIns="76809" bIns="38405" anchor="ctr"/>
          <a:lstStyle/>
          <a:p>
            <a:pPr algn="ctr" defTabSz="1219140">
              <a:defRPr/>
            </a:pPr>
            <a:r>
              <a:rPr lang="en-GB" sz="1333" b="1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Induktion</a:t>
            </a:r>
            <a:r>
              <a:rPr lang="en-GB" sz="1333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GB" sz="1333" b="1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DaraKRd</a:t>
            </a:r>
            <a:r>
              <a:rPr lang="en-GB" sz="1333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(6 </a:t>
            </a:r>
            <a:r>
              <a:rPr lang="en-GB" sz="1333" b="1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Zyklen</a:t>
            </a:r>
            <a:r>
              <a:rPr lang="en-GB" sz="1333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GB" sz="1333" baseline="300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chteck 143">
            <a:extLst>
              <a:ext uri="{FF2B5EF4-FFF2-40B4-BE49-F238E27FC236}">
                <a16:creationId xmlns:a16="http://schemas.microsoft.com/office/drawing/2014/main" id="{9D185584-5545-D9F2-B625-C30EF0761519}"/>
              </a:ext>
            </a:extLst>
          </p:cNvPr>
          <p:cNvSpPr/>
          <p:nvPr/>
        </p:nvSpPr>
        <p:spPr bwMode="auto">
          <a:xfrm>
            <a:off x="377751" y="1942325"/>
            <a:ext cx="1946519" cy="23146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40" fontAlgn="base">
              <a:spcAft>
                <a:spcPct val="0"/>
              </a:spcAft>
            </a:pPr>
            <a:r>
              <a:rPr lang="de-DE" sz="1200" b="1">
                <a:solidFill>
                  <a:srgbClr val="000000"/>
                </a:solidFill>
                <a:latin typeface="+mj-lt"/>
              </a:rPr>
              <a:t>n = 50</a:t>
            </a:r>
          </a:p>
          <a:p>
            <a:pPr algn="ctr" defTabSz="1219140" fontAlgn="base">
              <a:spcAft>
                <a:spcPct val="0"/>
              </a:spcAft>
            </a:pPr>
            <a:endParaRPr lang="de-DE" sz="1200">
              <a:solidFill>
                <a:srgbClr val="000000"/>
              </a:solidFill>
              <a:latin typeface="+mj-lt"/>
            </a:endParaRPr>
          </a:p>
          <a:p>
            <a:pPr defTabSz="1219140"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>
                <a:solidFill>
                  <a:srgbClr val="000000"/>
                </a:solidFill>
                <a:latin typeface="+mj-lt"/>
              </a:rPr>
              <a:t>Einschlusskriterien</a:t>
            </a:r>
          </a:p>
          <a:p>
            <a:pPr marL="114294" lvl="1" indent="-114294" defTabSz="121914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000000"/>
                </a:solidFill>
                <a:latin typeface="+mj-lt"/>
              </a:rPr>
              <a:t>NDMM </a:t>
            </a:r>
          </a:p>
          <a:p>
            <a:pPr marL="114294" lvl="1" indent="-114294" defTabSz="121914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err="1">
                <a:solidFill>
                  <a:srgbClr val="000000"/>
                </a:solidFill>
                <a:latin typeface="+mj-lt"/>
              </a:rPr>
              <a:t>Geeignet</a:t>
            </a:r>
            <a:r>
              <a:rPr lang="en-GB" sz="1200">
                <a:solidFill>
                  <a:srgbClr val="000000"/>
                </a:solidFill>
                <a:latin typeface="+mj-lt"/>
              </a:rPr>
              <a:t> für ASZT</a:t>
            </a:r>
          </a:p>
          <a:p>
            <a:pPr marL="114294" lvl="1" indent="-114294" defTabSz="121914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err="1">
                <a:solidFill>
                  <a:srgbClr val="000000"/>
                </a:solidFill>
                <a:latin typeface="+mj-lt"/>
              </a:rPr>
              <a:t>Hochrisiko-Zytogenetik</a:t>
            </a:r>
            <a:r>
              <a:rPr lang="en-GB" sz="1200">
                <a:solidFill>
                  <a:srgbClr val="000000"/>
                </a:solidFill>
                <a:latin typeface="+mj-lt"/>
              </a:rPr>
              <a:t>: del(17p), t(4;14) und/</a:t>
            </a:r>
            <a:r>
              <a:rPr lang="en-GB" sz="1200" err="1">
                <a:solidFill>
                  <a:srgbClr val="000000"/>
                </a:solidFill>
                <a:latin typeface="+mj-lt"/>
              </a:rPr>
              <a:t>oder</a:t>
            </a:r>
            <a:r>
              <a:rPr lang="en-GB" sz="1200">
                <a:solidFill>
                  <a:srgbClr val="000000"/>
                </a:solidFill>
                <a:latin typeface="+mj-lt"/>
              </a:rPr>
              <a:t> t(14;16) </a:t>
            </a:r>
          </a:p>
          <a:p>
            <a:pPr marL="114294" lvl="1" indent="-114294" defTabSz="121914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000000"/>
                </a:solidFill>
                <a:latin typeface="+mj-lt"/>
              </a:rPr>
              <a:t>Alter ≥ 18 Jahre</a:t>
            </a:r>
          </a:p>
        </p:txBody>
      </p:sp>
      <p:cxnSp>
        <p:nvCxnSpPr>
          <p:cNvPr id="10" name="Gerade Verbindung mit Pfeil 270">
            <a:extLst>
              <a:ext uri="{FF2B5EF4-FFF2-40B4-BE49-F238E27FC236}">
                <a16:creationId xmlns:a16="http://schemas.microsoft.com/office/drawing/2014/main" id="{D068E8E4-BCFF-27AE-0789-13C4ECBF9F7C}"/>
              </a:ext>
            </a:extLst>
          </p:cNvPr>
          <p:cNvCxnSpPr>
            <a:cxnSpLocks/>
          </p:cNvCxnSpPr>
          <p:nvPr/>
        </p:nvCxnSpPr>
        <p:spPr bwMode="auto">
          <a:xfrm>
            <a:off x="5649983" y="3477102"/>
            <a:ext cx="28047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6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ounded Rectangle 32">
            <a:extLst>
              <a:ext uri="{FF2B5EF4-FFF2-40B4-BE49-F238E27FC236}">
                <a16:creationId xmlns:a16="http://schemas.microsoft.com/office/drawing/2014/main" id="{47ABA648-7393-B868-DE41-70BDD44F9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153" y="2376247"/>
            <a:ext cx="784483" cy="3497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6809" tIns="38405" rIns="76809" bIns="38405" anchor="ctr"/>
          <a:lstStyle/>
          <a:p>
            <a:pPr algn="ctr" defTabSz="1219140">
              <a:defRPr/>
            </a:pPr>
            <a:r>
              <a:rPr lang="en-GB" sz="1333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ASZT</a:t>
            </a:r>
            <a:endParaRPr lang="en-GB" sz="1333" baseline="300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Rounded Rectangle 32">
            <a:extLst>
              <a:ext uri="{FF2B5EF4-FFF2-40B4-BE49-F238E27FC236}">
                <a16:creationId xmlns:a16="http://schemas.microsoft.com/office/drawing/2014/main" id="{AE3BDF54-3A23-46FE-BEEF-1C2D4AEF6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153" y="2725973"/>
            <a:ext cx="784483" cy="1347859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6809" tIns="38405" rIns="76809" bIns="38405" anchor="ctr"/>
          <a:lstStyle/>
          <a:p>
            <a:pPr marL="239173" indent="-239173" algn="ctr" defTabSz="1219140">
              <a:tabLst>
                <a:tab pos="239173" algn="l"/>
              </a:tabLst>
              <a:defRPr/>
            </a:pPr>
            <a:r>
              <a:rPr lang="en-GB" sz="12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ASZT</a:t>
            </a:r>
          </a:p>
          <a:p>
            <a:pPr marL="239173" indent="-239173" defTabSz="1219140">
              <a:tabLst>
                <a:tab pos="239173" algn="l"/>
              </a:tabLst>
              <a:defRPr/>
            </a:pPr>
            <a:endParaRPr lang="en-GB" sz="1333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ounded Rectangle 32">
            <a:extLst>
              <a:ext uri="{FF2B5EF4-FFF2-40B4-BE49-F238E27FC236}">
                <a16:creationId xmlns:a16="http://schemas.microsoft.com/office/drawing/2014/main" id="{158D5B0A-A301-6F57-19B2-7D47D3E10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750" y="1940610"/>
            <a:ext cx="2706863" cy="3722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6809" tIns="38405" rIns="76809" bIns="38405" anchor="ctr"/>
          <a:lstStyle/>
          <a:p>
            <a:pPr algn="ctr" defTabSz="1219140">
              <a:defRPr/>
            </a:pPr>
            <a:r>
              <a:rPr lang="en-GB" sz="1333" b="1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Konsolidierung</a:t>
            </a:r>
            <a:r>
              <a:rPr lang="en-GB" sz="1333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GB" sz="1333" b="1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DaraKRd</a:t>
            </a:r>
            <a:r>
              <a:rPr lang="en-GB" sz="1333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en-GB" sz="1333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333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(4 </a:t>
            </a:r>
            <a:r>
              <a:rPr lang="en-GB" sz="1333" b="1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Zyklen</a:t>
            </a:r>
            <a:r>
              <a:rPr lang="en-GB" sz="1333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4" name="Gerade Verbindung mit Pfeil 270">
            <a:extLst>
              <a:ext uri="{FF2B5EF4-FFF2-40B4-BE49-F238E27FC236}">
                <a16:creationId xmlns:a16="http://schemas.microsoft.com/office/drawing/2014/main" id="{E0DDE10D-E3C3-9427-1951-DDE507C225ED}"/>
              </a:ext>
            </a:extLst>
          </p:cNvPr>
          <p:cNvCxnSpPr>
            <a:cxnSpLocks/>
          </p:cNvCxnSpPr>
          <p:nvPr/>
        </p:nvCxnSpPr>
        <p:spPr bwMode="auto">
          <a:xfrm>
            <a:off x="6586300" y="3458663"/>
            <a:ext cx="28047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6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ounded Rectangle 32">
            <a:extLst>
              <a:ext uri="{FF2B5EF4-FFF2-40B4-BE49-F238E27FC236}">
                <a16:creationId xmlns:a16="http://schemas.microsoft.com/office/drawing/2014/main" id="{6B45CCFD-1C2E-181E-4972-0D130D881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750" y="2304827"/>
            <a:ext cx="2706863" cy="1952104"/>
          </a:xfrm>
          <a:prstGeom prst="rect">
            <a:avLst/>
          </a:prstGeom>
          <a:solidFill>
            <a:srgbClr val="0063C3"/>
          </a:solidFill>
          <a:ln w="19050">
            <a:noFill/>
            <a:headEnd/>
            <a:tailEnd/>
          </a:ln>
          <a:effectLst/>
        </p:spPr>
        <p:txBody>
          <a:bodyPr anchor="ctr"/>
          <a:lstStyle/>
          <a:p>
            <a:pPr algn="ctr" defTabSz="406381">
              <a:lnSpc>
                <a:spcPct val="90000"/>
              </a:lnSpc>
              <a:spcBef>
                <a:spcPts val="600"/>
              </a:spcBef>
              <a:tabLst>
                <a:tab pos="898503" algn="l"/>
              </a:tabLst>
              <a:defRPr/>
            </a:pPr>
            <a:r>
              <a:rPr lang="en-GB" sz="1050" b="1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Daratumumab</a:t>
            </a:r>
            <a:br>
              <a:rPr lang="en-GB" sz="1050" b="1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16 mg/kg </a:t>
            </a:r>
            <a:r>
              <a:rPr lang="en-GB" sz="1050" kern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i.v.</a:t>
            </a: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an Tag 1, 15 </a:t>
            </a:r>
          </a:p>
          <a:p>
            <a:pPr algn="ctr" defTabSz="406381">
              <a:lnSpc>
                <a:spcPct val="90000"/>
              </a:lnSpc>
              <a:spcBef>
                <a:spcPts val="600"/>
              </a:spcBef>
              <a:tabLst>
                <a:tab pos="898503" algn="l"/>
              </a:tabLst>
              <a:defRPr/>
            </a:pPr>
            <a:r>
              <a:rPr lang="en-GB" sz="1050" b="1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Carfilzomib</a:t>
            </a:r>
            <a:br>
              <a:rPr lang="en-GB" sz="1050" b="1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20*/36</a:t>
            </a:r>
            <a:r>
              <a:rPr lang="en-GB" sz="1050" b="1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mg/m</a:t>
            </a:r>
            <a:r>
              <a:rPr lang="en-GB" sz="1050" kern="0" baseline="30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1050" kern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i.v.</a:t>
            </a: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an Tag 1, 2, 8, 9, 15, 16</a:t>
            </a:r>
            <a:endParaRPr lang="en-GB" sz="1050" b="1" ker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pPr algn="ctr" defTabSz="406381">
              <a:lnSpc>
                <a:spcPct val="90000"/>
              </a:lnSpc>
              <a:spcBef>
                <a:spcPts val="600"/>
              </a:spcBef>
              <a:tabLst>
                <a:tab pos="898503" algn="l"/>
              </a:tabLst>
              <a:defRPr/>
            </a:pPr>
            <a:r>
              <a:rPr lang="en-GB" sz="1050" b="1" kern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Lenalidomid</a:t>
            </a:r>
            <a:br>
              <a:rPr lang="en-GB" sz="1050" b="1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15 mg </a:t>
            </a:r>
            <a:r>
              <a:rPr lang="en-GB" sz="1050" kern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p.o.</a:t>
            </a: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an Tag 1–21 (</a:t>
            </a:r>
            <a:r>
              <a:rPr lang="en-GB" sz="1050" kern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Zyklus</a:t>
            </a: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1)</a:t>
            </a:r>
            <a:b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25 mg </a:t>
            </a:r>
            <a:r>
              <a:rPr lang="en-GB" sz="1050" kern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p.o.</a:t>
            </a: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an Tag 1–21 (</a:t>
            </a:r>
            <a:r>
              <a:rPr lang="en-GB" sz="1050" kern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Zyklus</a:t>
            </a: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2–4)</a:t>
            </a:r>
          </a:p>
          <a:p>
            <a:pPr algn="ctr" defTabSz="406381">
              <a:lnSpc>
                <a:spcPct val="90000"/>
              </a:lnSpc>
              <a:spcBef>
                <a:spcPts val="600"/>
              </a:spcBef>
              <a:tabLst>
                <a:tab pos="898503" algn="l"/>
              </a:tabLst>
              <a:defRPr/>
            </a:pPr>
            <a:r>
              <a:rPr lang="en-GB" sz="1050" b="1" kern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Dexamethason</a:t>
            </a:r>
            <a:br>
              <a:rPr lang="en-GB" sz="1050" b="1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40 mg p.o./</a:t>
            </a:r>
            <a:r>
              <a:rPr lang="en-GB" sz="1050" kern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i.v.</a:t>
            </a: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an Tag 1, 8, 15, 22</a:t>
            </a:r>
            <a:endParaRPr lang="en-GB" sz="1050" b="1" ker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6" name="Gerade Verbindung mit Pfeil 270">
            <a:extLst>
              <a:ext uri="{FF2B5EF4-FFF2-40B4-BE49-F238E27FC236}">
                <a16:creationId xmlns:a16="http://schemas.microsoft.com/office/drawing/2014/main" id="{D77058E8-0D30-B53B-0C2B-53B5502FF4E3}"/>
              </a:ext>
            </a:extLst>
          </p:cNvPr>
          <p:cNvCxnSpPr>
            <a:cxnSpLocks/>
          </p:cNvCxnSpPr>
          <p:nvPr/>
        </p:nvCxnSpPr>
        <p:spPr bwMode="auto">
          <a:xfrm>
            <a:off x="9422492" y="3477102"/>
            <a:ext cx="28047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6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ounded Rectangle 32">
            <a:extLst>
              <a:ext uri="{FF2B5EF4-FFF2-40B4-BE49-F238E27FC236}">
                <a16:creationId xmlns:a16="http://schemas.microsoft.com/office/drawing/2014/main" id="{9FFC77F3-1392-6E06-06C8-7F7EC2EBB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2661" y="2376247"/>
            <a:ext cx="784483" cy="3497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6809" tIns="38405" rIns="76809" bIns="38405" anchor="ctr"/>
          <a:lstStyle/>
          <a:p>
            <a:pPr algn="ctr" defTabSz="1219140">
              <a:defRPr/>
            </a:pPr>
            <a:r>
              <a:rPr lang="en-GB" sz="1333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ASZT</a:t>
            </a:r>
            <a:endParaRPr lang="en-GB" sz="1333" baseline="300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Rounded Rectangle 32">
            <a:extLst>
              <a:ext uri="{FF2B5EF4-FFF2-40B4-BE49-F238E27FC236}">
                <a16:creationId xmlns:a16="http://schemas.microsoft.com/office/drawing/2014/main" id="{CA0F2DA5-1E72-6B41-4F20-85F99CBC2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2661" y="2725973"/>
            <a:ext cx="784483" cy="1347859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6809" tIns="38405" rIns="76809" bIns="38405" anchor="ctr"/>
          <a:lstStyle/>
          <a:p>
            <a:pPr marL="239173" indent="-239173" algn="ctr" defTabSz="1219140">
              <a:tabLst>
                <a:tab pos="239173" algn="l"/>
              </a:tabLst>
              <a:defRPr/>
            </a:pPr>
            <a:r>
              <a:rPr lang="en-GB" sz="12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ASZT</a:t>
            </a:r>
          </a:p>
          <a:p>
            <a:pPr marL="239173" indent="-239173" defTabSz="1219140">
              <a:tabLst>
                <a:tab pos="239173" algn="l"/>
              </a:tabLst>
              <a:defRPr/>
            </a:pPr>
            <a:endParaRPr lang="en-GB" sz="1333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Rounded Rectangle 32">
            <a:extLst>
              <a:ext uri="{FF2B5EF4-FFF2-40B4-BE49-F238E27FC236}">
                <a16:creationId xmlns:a16="http://schemas.microsoft.com/office/drawing/2014/main" id="{80D152AD-3067-341A-6F99-45413B6AB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4195" y="1940610"/>
            <a:ext cx="1353431" cy="3722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6809" tIns="38405" rIns="76809" bIns="38405" anchor="ctr"/>
          <a:lstStyle/>
          <a:p>
            <a:pPr algn="ctr" defTabSz="1219140">
              <a:defRPr/>
            </a:pPr>
            <a:r>
              <a:rPr lang="en-GB" sz="1333" b="1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Erhaltung</a:t>
            </a:r>
            <a:r>
              <a:rPr lang="en-GB" sz="1333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: DR</a:t>
            </a:r>
          </a:p>
        </p:txBody>
      </p:sp>
      <p:sp>
        <p:nvSpPr>
          <p:cNvPr id="20" name="Rounded Rectangle 32">
            <a:extLst>
              <a:ext uri="{FF2B5EF4-FFF2-40B4-BE49-F238E27FC236}">
                <a16:creationId xmlns:a16="http://schemas.microsoft.com/office/drawing/2014/main" id="{13CC8594-06DE-0F91-6BD9-2A6CA6D2E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4195" y="2291881"/>
            <a:ext cx="1353431" cy="1965051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6809" tIns="38405" rIns="76809" bIns="38405" anchor="ctr"/>
          <a:lstStyle/>
          <a:p>
            <a:pPr marL="239173" indent="-239173" algn="ctr" defTabSz="1219140">
              <a:tabLst>
                <a:tab pos="239173" algn="l"/>
              </a:tabLst>
              <a:defRPr/>
            </a:pPr>
            <a:r>
              <a:rPr lang="en-GB" sz="1050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Daratumumab</a:t>
            </a:r>
          </a:p>
          <a:p>
            <a:pPr algn="ctr" defTabSz="1219140">
              <a:tabLst>
                <a:tab pos="176209" algn="l"/>
              </a:tabLst>
              <a:defRPr/>
            </a:pP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16 mg/kg </a:t>
            </a:r>
            <a:r>
              <a:rPr lang="en-GB" sz="1050" kern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i.v.</a:t>
            </a: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050" kern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alle</a:t>
            </a:r>
            <a:r>
              <a:rPr lang="en-GB" sz="1050" ker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8 </a:t>
            </a:r>
            <a:r>
              <a:rPr lang="en-GB" sz="1050" kern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Wochen</a:t>
            </a:r>
            <a:endParaRPr lang="en-GB" sz="1050" ker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pPr marL="239173" indent="-239173" algn="ctr" defTabSz="1219140">
              <a:tabLst>
                <a:tab pos="239173" algn="l"/>
              </a:tabLst>
              <a:defRPr/>
            </a:pPr>
            <a:endParaRPr lang="en-GB" sz="1050" b="1" ker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pPr marL="239173" indent="-239173" algn="ctr" defTabSz="1219140">
              <a:tabLst>
                <a:tab pos="239173" algn="l"/>
              </a:tabLst>
              <a:defRPr/>
            </a:pPr>
            <a:r>
              <a:rPr lang="en-GB" sz="1050" b="1" kern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Lenalidomid</a:t>
            </a:r>
            <a:endParaRPr lang="en-GB" sz="1050" b="1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pPr algn="ctr" defTabSz="1219140">
              <a:tabLst>
                <a:tab pos="88898" algn="l"/>
              </a:tabLst>
              <a:defRPr/>
            </a:pPr>
            <a:r>
              <a:rPr lang="en-GB" sz="105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 mg p.o. </a:t>
            </a:r>
            <a:br>
              <a:rPr lang="en-GB" sz="105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05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 Tag 1–21</a:t>
            </a:r>
          </a:p>
          <a:p>
            <a:pPr algn="ctr" defTabSz="1219140">
              <a:tabLst>
                <a:tab pos="88898" algn="l"/>
              </a:tabLst>
              <a:defRPr/>
            </a:pPr>
            <a:endParaRPr lang="en-GB" sz="105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pPr algn="ctr" defTabSz="1219140">
              <a:tabLst>
                <a:tab pos="88898" algn="l"/>
              </a:tabLst>
              <a:defRPr/>
            </a:pPr>
            <a:r>
              <a:rPr lang="en-GB" sz="105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Für</a:t>
            </a:r>
            <a:r>
              <a:rPr lang="en-GB" sz="105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2 Jahre </a:t>
            </a:r>
            <a:r>
              <a:rPr lang="en-GB" sz="105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oder</a:t>
            </a:r>
            <a:r>
              <a:rPr lang="en-GB" sz="105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bis Progress</a:t>
            </a:r>
          </a:p>
        </p:txBody>
      </p:sp>
      <p:cxnSp>
        <p:nvCxnSpPr>
          <p:cNvPr id="21" name="Gerade Verbindung mit Pfeil 270">
            <a:extLst>
              <a:ext uri="{FF2B5EF4-FFF2-40B4-BE49-F238E27FC236}">
                <a16:creationId xmlns:a16="http://schemas.microsoft.com/office/drawing/2014/main" id="{5108E409-3AB6-019F-8437-6DF15C651962}"/>
              </a:ext>
            </a:extLst>
          </p:cNvPr>
          <p:cNvCxnSpPr>
            <a:cxnSpLocks/>
          </p:cNvCxnSpPr>
          <p:nvPr/>
        </p:nvCxnSpPr>
        <p:spPr bwMode="auto">
          <a:xfrm>
            <a:off x="10413618" y="3473091"/>
            <a:ext cx="28047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6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Inhaltsplatzhalter 26">
            <a:extLst>
              <a:ext uri="{FF2B5EF4-FFF2-40B4-BE49-F238E27FC236}">
                <a16:creationId xmlns:a16="http://schemas.microsoft.com/office/drawing/2014/main" id="{2AE39C94-C51B-25B0-0A58-8BD4F0575D80}"/>
              </a:ext>
            </a:extLst>
          </p:cNvPr>
          <p:cNvSpPr txBox="1">
            <a:spLocks/>
          </p:cNvSpPr>
          <p:nvPr/>
        </p:nvSpPr>
        <p:spPr>
          <a:xfrm>
            <a:off x="377751" y="1430651"/>
            <a:ext cx="11459591" cy="507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kern="0"/>
              <a:t>Studiendesign (Phase II-Studie)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153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nhaltsplatzhalter 26">
            <a:extLst>
              <a:ext uri="{FF2B5EF4-FFF2-40B4-BE49-F238E27FC236}">
                <a16:creationId xmlns:a16="http://schemas.microsoft.com/office/drawing/2014/main" id="{4035D370-E3DD-C1D8-C52D-A47DCEF6C9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4" y="1574800"/>
            <a:ext cx="11459591" cy="1263291"/>
          </a:xfrm>
        </p:spPr>
        <p:txBody>
          <a:bodyPr/>
          <a:lstStyle/>
          <a:p>
            <a:r>
              <a:rPr lang="en-US" b="1"/>
              <a:t>07/2019–03/2021: 50 </a:t>
            </a:r>
            <a:r>
              <a:rPr lang="en-US" b="1" err="1"/>
              <a:t>Patienten</a:t>
            </a:r>
            <a:r>
              <a:rPr lang="en-US" b="1"/>
              <a:t> an 11 </a:t>
            </a:r>
            <a:r>
              <a:rPr lang="en-US" b="1" err="1"/>
              <a:t>Zentren</a:t>
            </a:r>
            <a:r>
              <a:rPr lang="en-US" b="1"/>
              <a:t> </a:t>
            </a:r>
            <a:r>
              <a:rPr lang="en-US" b="1" err="1"/>
              <a:t>eingeschlossen</a:t>
            </a:r>
            <a:endParaRPr lang="en-US" b="1"/>
          </a:p>
          <a:p>
            <a:pPr marL="0" indent="0">
              <a:buNone/>
            </a:pPr>
            <a:endParaRPr lang="de-DE" sz="2000" b="1" kern="0"/>
          </a:p>
          <a:p>
            <a:r>
              <a:rPr lang="de-DE" sz="2000" b="1" kern="0"/>
              <a:t>Patientencharakteristika zu Studienbeginn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305E3EC7-C6A7-601A-D62C-BA2E9A98D0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900"/>
              <a:t>Dara: </a:t>
            </a:r>
            <a:r>
              <a:rPr lang="de-DE" sz="900" err="1"/>
              <a:t>Daratumumab</a:t>
            </a:r>
            <a:r>
              <a:rPr lang="de-DE"/>
              <a:t>; HR: Hochrisiko; </a:t>
            </a:r>
            <a:r>
              <a:rPr lang="de-DE" sz="900" err="1"/>
              <a:t>KRd</a:t>
            </a:r>
            <a:r>
              <a:rPr lang="de-DE" sz="900"/>
              <a:t>: </a:t>
            </a:r>
            <a:r>
              <a:rPr lang="en-NZ" sz="900"/>
              <a:t>Carfilzomib, </a:t>
            </a:r>
            <a:r>
              <a:rPr lang="en-NZ" sz="900" err="1"/>
              <a:t>Lenalidomid</a:t>
            </a:r>
            <a:r>
              <a:rPr lang="en-NZ" sz="900"/>
              <a:t>, </a:t>
            </a:r>
            <a:r>
              <a:rPr lang="en-NZ" sz="900" err="1"/>
              <a:t>Dexamethason</a:t>
            </a:r>
            <a:r>
              <a:rPr lang="en-NZ" sz="900"/>
              <a:t>; </a:t>
            </a:r>
            <a:r>
              <a:rPr lang="de-DE" sz="900"/>
              <a:t>NDMM: neu diagnostiziertes multiples Myelom; </a:t>
            </a:r>
            <a:br>
              <a:rPr lang="de-DE" sz="900"/>
            </a:br>
            <a:r>
              <a:rPr lang="de-DE" sz="900"/>
              <a:t>TE: transplantationsgeeignet.</a:t>
            </a:r>
          </a:p>
          <a:p>
            <a:r>
              <a:rPr lang="en-NZ" err="1">
                <a:hlinkClick r:id="rId3"/>
              </a:rPr>
              <a:t>Touzeau</a:t>
            </a:r>
            <a:r>
              <a:rPr lang="en-NZ">
                <a:hlinkClick r:id="rId3"/>
              </a:rPr>
              <a:t> C, et al. IMS. 2023; Abstract OA-54</a:t>
            </a:r>
            <a:r>
              <a:rPr lang="en-NZ" sz="900"/>
              <a:t>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E7FF6B-D34B-6FA3-95C8-63F88659A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815608"/>
          </a:xfrm>
        </p:spPr>
        <p:txBody>
          <a:bodyPr/>
          <a:lstStyle/>
          <a:p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IFM 2018-04</a:t>
            </a:r>
            <a:b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DaraKRd bei Hochrisiko-TE-NDMM</a:t>
            </a:r>
            <a:endParaRPr lang="de-DE" sz="2000"/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E1C06D84-E70C-8CCF-A8C1-AF0BACD742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767440"/>
              </p:ext>
            </p:extLst>
          </p:nvPr>
        </p:nvGraphicFramePr>
        <p:xfrm>
          <a:off x="636954" y="2903086"/>
          <a:ext cx="4140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000">
                  <a:extLst>
                    <a:ext uri="{9D8B030D-6E8A-4147-A177-3AD203B41FA5}">
                      <a16:colId xmlns:a16="http://schemas.microsoft.com/office/drawing/2014/main" val="2436719863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421922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strike="sngStrike">
                        <a:highlight>
                          <a:srgbClr val="FF0000"/>
                        </a:highlight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DaraKRd</a:t>
                      </a:r>
                    </a:p>
                    <a:p>
                      <a:pPr algn="ctr"/>
                      <a:r>
                        <a:rPr lang="en-US" sz="1200"/>
                        <a:t>(n = 50)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979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Medianes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Alter, Jahre [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Spanne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]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57 [38–65]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79866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HR, n 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56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del(17p)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20 (40)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61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t(4;14)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26 (52)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885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t(14;16)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63C3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+mn-cs"/>
                        </a:rPr>
                        <a:t>10 (20)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485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Extramedulläre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Erkrankung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, n (%)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4 (8)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84477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3737061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988756-D952-EE89-10B4-1F72C56B236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/>
              <a:t>Ergebnisse: Wirksamkeit</a:t>
            </a:r>
          </a:p>
          <a:p>
            <a:r>
              <a:rPr lang="de-DE"/>
              <a:t>Der primäre Endpunkt wurde erreicht:</a:t>
            </a:r>
          </a:p>
          <a:p>
            <a:pPr lvl="1">
              <a:spcAft>
                <a:spcPts val="1000"/>
              </a:spcAft>
            </a:pPr>
            <a:r>
              <a:rPr lang="de-DE"/>
              <a:t>36 von 50 Patienten (72 %) erhielten die zweite Transplantation.</a:t>
            </a:r>
          </a:p>
          <a:p>
            <a:r>
              <a:rPr lang="de-DE"/>
              <a:t>Die Tiefe des Ansprechens nahm mit der Zeit zu.</a:t>
            </a:r>
          </a:p>
          <a:p>
            <a:r>
              <a:rPr lang="de-DE"/>
              <a:t>Die Gesamtansprechrate (ORR) betrug 100 %*,</a:t>
            </a:r>
          </a:p>
          <a:p>
            <a:pPr lvl="1">
              <a:spcAft>
                <a:spcPts val="1000"/>
              </a:spcAft>
            </a:pPr>
            <a:r>
              <a:rPr lang="de-DE"/>
              <a:t>davon 81 % mit CR.</a:t>
            </a:r>
          </a:p>
          <a:p>
            <a:r>
              <a:rPr lang="de-DE"/>
              <a:t>Bei 33 von 36 auswertbaren Patienten vor der Erhaltungstherapie lag die Rate für MRD-Negativität (NGS, 10</a:t>
            </a:r>
            <a:r>
              <a:rPr lang="de-DE" baseline="30000"/>
              <a:t>-6</a:t>
            </a:r>
            <a:r>
              <a:rPr lang="de-DE"/>
              <a:t>) bei 94 %.</a:t>
            </a:r>
          </a:p>
          <a:p>
            <a:r>
              <a:rPr lang="de-DE"/>
              <a:t>Nach einer medianen Nachbeobachtungszeit von 32 Monaten betrug die 24-Monats-PFS-Rate 87 % (78–87 %) und die 24-Monats-OS-Rate 94 % (87–100 %).</a:t>
            </a:r>
          </a:p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FD1C24-53E2-A6A1-BD82-201051928D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* Unter denjenigen, die die zweite Transplantation abschlossen.</a:t>
            </a:r>
          </a:p>
          <a:p>
            <a:r>
              <a:rPr lang="de-DE"/>
              <a:t>CR: komplette Remission; </a:t>
            </a:r>
            <a:r>
              <a:rPr lang="de-DE" sz="900"/>
              <a:t>Dara: </a:t>
            </a:r>
            <a:r>
              <a:rPr lang="de-DE" sz="900" err="1"/>
              <a:t>Daratumumab</a:t>
            </a:r>
            <a:r>
              <a:rPr lang="de-DE"/>
              <a:t>; </a:t>
            </a:r>
            <a:r>
              <a:rPr lang="de-DE" sz="900" err="1"/>
              <a:t>KRd</a:t>
            </a:r>
            <a:r>
              <a:rPr lang="de-DE" sz="900"/>
              <a:t>: </a:t>
            </a:r>
            <a:r>
              <a:rPr lang="en-NZ" sz="900"/>
              <a:t>Carfilzomib, </a:t>
            </a:r>
            <a:r>
              <a:rPr lang="en-NZ" sz="900" err="1"/>
              <a:t>Lenalidomid</a:t>
            </a:r>
            <a:r>
              <a:rPr lang="en-NZ" sz="900"/>
              <a:t>, </a:t>
            </a:r>
            <a:r>
              <a:rPr lang="en-NZ" sz="900" err="1"/>
              <a:t>Dexamethason</a:t>
            </a:r>
            <a:r>
              <a:rPr lang="en-NZ" sz="900"/>
              <a:t>; </a:t>
            </a:r>
            <a:r>
              <a:rPr lang="de-DE"/>
              <a:t>MRD: minimale Resterkrankung; NGS: Next Generation </a:t>
            </a:r>
            <a:r>
              <a:rPr lang="de-DE" err="1"/>
              <a:t>Sequencing</a:t>
            </a:r>
            <a:r>
              <a:rPr lang="de-DE"/>
              <a:t>; NDMM: neu diagnostiziertes multiples Myelom; PFS: Progressionsfreies Überleben; OS: Gesamtüberleben; TE: transplantationsgeeignet.</a:t>
            </a:r>
          </a:p>
          <a:p>
            <a:r>
              <a:rPr lang="en-NZ" sz="900" err="1">
                <a:hlinkClick r:id="rId3"/>
              </a:rPr>
              <a:t>Touzeau</a:t>
            </a:r>
            <a:r>
              <a:rPr lang="en-NZ" sz="900">
                <a:hlinkClick r:id="rId3"/>
              </a:rPr>
              <a:t> C, et al. IMS. 2023; Abstract OA-54</a:t>
            </a:r>
            <a:r>
              <a:rPr lang="en-NZ" sz="900"/>
              <a:t>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EEFC70-4971-8D1E-0E44-CD0F924A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815608"/>
          </a:xfrm>
        </p:spPr>
        <p:txBody>
          <a:bodyPr/>
          <a:lstStyle/>
          <a:p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IFM 2018-04</a:t>
            </a:r>
            <a:b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DaraKRd bei Hochrisiko-TE-NDMM</a:t>
            </a:r>
            <a:endParaRPr lang="de-DE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268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988756-D952-EE89-10B4-1F72C56B236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/>
              <a:t>Ergebnisse: Verträglichkeit</a:t>
            </a:r>
          </a:p>
          <a:p>
            <a:r>
              <a:rPr lang="de-DE"/>
              <a:t>20 von 50 Patienten (40 %) beendeten vorzeitig die Studienteilnahme. Gründe dafür waren:</a:t>
            </a:r>
          </a:p>
          <a:p>
            <a:pPr lvl="1"/>
            <a:r>
              <a:rPr lang="de-DE"/>
              <a:t>Stammzellsammlung nicht erfolgreich (n = 8)</a:t>
            </a:r>
          </a:p>
          <a:p>
            <a:pPr lvl="1"/>
            <a:r>
              <a:rPr lang="de-DE"/>
              <a:t>Krankheitsprogression (n = 7) </a:t>
            </a:r>
          </a:p>
          <a:p>
            <a:pPr lvl="1"/>
            <a:r>
              <a:rPr lang="de-DE"/>
              <a:t>Schwerwiegende unerwünschte Ereignisse (n = 4)</a:t>
            </a:r>
          </a:p>
          <a:p>
            <a:pPr lvl="2"/>
            <a:r>
              <a:rPr lang="de-DE"/>
              <a:t>COVID-19-Infektion (n = 1)</a:t>
            </a:r>
          </a:p>
          <a:p>
            <a:pPr lvl="2"/>
            <a:r>
              <a:rPr lang="de-DE"/>
              <a:t>Arzneimittelinduzierte Hepatitis (n = 1)</a:t>
            </a:r>
          </a:p>
          <a:p>
            <a:pPr lvl="2"/>
            <a:r>
              <a:rPr lang="de-DE"/>
              <a:t>JCV-verursachte Enzephalopathie (n = 1)</a:t>
            </a:r>
          </a:p>
          <a:p>
            <a:pPr lvl="2"/>
            <a:r>
              <a:rPr lang="de-DE"/>
              <a:t>Intrazerebrale Blutung (n = 1)</a:t>
            </a:r>
          </a:p>
          <a:p>
            <a:pPr lvl="1"/>
            <a:r>
              <a:rPr lang="de-DE"/>
              <a:t>Rücknahme der Einwilligung (n = 1)</a:t>
            </a:r>
          </a:p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FD1C24-53E2-A6A1-BD82-201051928D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900"/>
              <a:t>Dara: </a:t>
            </a:r>
            <a:r>
              <a:rPr lang="de-DE" sz="900" err="1"/>
              <a:t>Daratumumab</a:t>
            </a:r>
            <a:r>
              <a:rPr lang="de-DE"/>
              <a:t>; JCV:  John-Cunningham-Virus; </a:t>
            </a:r>
            <a:r>
              <a:rPr lang="de-DE" sz="900" err="1"/>
              <a:t>KRd</a:t>
            </a:r>
            <a:r>
              <a:rPr lang="de-DE" sz="900"/>
              <a:t>: </a:t>
            </a:r>
            <a:r>
              <a:rPr lang="en-NZ" sz="900"/>
              <a:t>Carfilzomib, </a:t>
            </a:r>
            <a:r>
              <a:rPr lang="en-NZ" sz="900" err="1"/>
              <a:t>Lenalidomid</a:t>
            </a:r>
            <a:r>
              <a:rPr lang="en-NZ" sz="900"/>
              <a:t>, </a:t>
            </a:r>
            <a:r>
              <a:rPr lang="en-NZ" sz="900" err="1"/>
              <a:t>Dexamethason</a:t>
            </a:r>
            <a:r>
              <a:rPr lang="en-NZ" sz="900"/>
              <a:t>; </a:t>
            </a:r>
            <a:r>
              <a:rPr lang="de-DE"/>
              <a:t>NDMM: neu diagnostiziertes multiples Myelom; </a:t>
            </a:r>
            <a:br>
              <a:rPr lang="de-DE"/>
            </a:br>
            <a:r>
              <a:rPr lang="de-DE"/>
              <a:t>TE: transplantationsgeeignet.</a:t>
            </a:r>
          </a:p>
          <a:p>
            <a:r>
              <a:rPr lang="en-NZ" sz="900" err="1">
                <a:hlinkClick r:id="rId3"/>
              </a:rPr>
              <a:t>Touzeau</a:t>
            </a:r>
            <a:r>
              <a:rPr lang="en-NZ" sz="900">
                <a:hlinkClick r:id="rId3"/>
              </a:rPr>
              <a:t> C, et al. IMS. 2023; Abstract OA-54</a:t>
            </a:r>
            <a:r>
              <a:rPr lang="en-NZ" sz="900"/>
              <a:t>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EEFC70-4971-8D1E-0E44-CD0F924A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815608"/>
          </a:xfrm>
        </p:spPr>
        <p:txBody>
          <a:bodyPr/>
          <a:lstStyle/>
          <a:p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IFM 2018-04</a:t>
            </a:r>
            <a:b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DaraKRd bei Hochrisiko-TE-NDMM</a:t>
            </a:r>
            <a:endParaRPr lang="de-DE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953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988756-D952-EE89-10B4-1F72C56B23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371600"/>
            <a:ext cx="11459591" cy="4114800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Ergebnisse: Verträglichkeit</a:t>
            </a:r>
          </a:p>
          <a:p>
            <a:r>
              <a:rPr lang="de-DE" dirty="0"/>
              <a:t>Zu den häufigsten behandlungsbedingten UE gehörten Neutropenie, Anämie und Thrombozytopenie. 7 Patienten verstarben, 5 aufgrund von Progress, 2 aufgrund von Infektionen.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FD1C24-53E2-A6A1-BD82-201051928D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900"/>
              <a:t>Dara: Daratumumab</a:t>
            </a:r>
            <a:r>
              <a:rPr lang="de-DE"/>
              <a:t>; </a:t>
            </a:r>
            <a:r>
              <a:rPr lang="de-DE" sz="900"/>
              <a:t>KRd: </a:t>
            </a:r>
            <a:r>
              <a:rPr lang="en-NZ" sz="900"/>
              <a:t>Carfilzomib, </a:t>
            </a:r>
            <a:r>
              <a:rPr lang="en-NZ" sz="900" err="1"/>
              <a:t>Lenalidomid</a:t>
            </a:r>
            <a:r>
              <a:rPr lang="en-NZ" sz="900"/>
              <a:t>, </a:t>
            </a:r>
            <a:r>
              <a:rPr lang="en-NZ" sz="900" err="1"/>
              <a:t>Dexamethason</a:t>
            </a:r>
            <a:r>
              <a:rPr lang="en-NZ" sz="900"/>
              <a:t>; </a:t>
            </a:r>
            <a:r>
              <a:rPr lang="de-DE" sz="900"/>
              <a:t>NDMM: neu diagnostiziertes multiples Myelom; TE: transplantationsgeeignet; </a:t>
            </a:r>
            <a:br>
              <a:rPr lang="de-DE" sz="900"/>
            </a:br>
            <a:r>
              <a:rPr lang="de-DE" sz="900"/>
              <a:t>UE: unerwünschtes Ereignis, ASZT: Autologe Stammzelltransplantation, MRD: minimale Resterkrankung, PFS: progressionsfreies Überleben.</a:t>
            </a:r>
          </a:p>
          <a:p>
            <a:r>
              <a:rPr lang="en-NZ" sz="900" err="1">
                <a:hlinkClick r:id="rId3"/>
              </a:rPr>
              <a:t>Touzeau</a:t>
            </a:r>
            <a:r>
              <a:rPr lang="en-NZ" sz="900">
                <a:hlinkClick r:id="rId3"/>
              </a:rPr>
              <a:t> C, et al. IMS. 2023; Abstract OA-54</a:t>
            </a:r>
            <a:r>
              <a:rPr lang="en-NZ" sz="900"/>
              <a:t>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EEFC70-4971-8D1E-0E44-CD0F924A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815608"/>
          </a:xfrm>
        </p:spPr>
        <p:txBody>
          <a:bodyPr/>
          <a:lstStyle/>
          <a:p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IFM 2018-04</a:t>
            </a:r>
            <a:b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DaraKRd bei Hochrisiko-TE-NDMM</a:t>
            </a:r>
            <a:endParaRPr lang="de-DE" sz="2000"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B7F54DAE-DA35-A03B-9C95-75E0EC879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04631"/>
              </p:ext>
            </p:extLst>
          </p:nvPr>
        </p:nvGraphicFramePr>
        <p:xfrm>
          <a:off x="2265933" y="2812268"/>
          <a:ext cx="7657974" cy="19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0000">
                  <a:extLst>
                    <a:ext uri="{9D8B030D-6E8A-4147-A177-3AD203B41FA5}">
                      <a16:colId xmlns:a16="http://schemas.microsoft.com/office/drawing/2014/main" val="2436719863"/>
                    </a:ext>
                  </a:extLst>
                </a:gridCol>
                <a:gridCol w="1717974">
                  <a:extLst>
                    <a:ext uri="{9D8B030D-6E8A-4147-A177-3AD203B41FA5}">
                      <a16:colId xmlns:a16="http://schemas.microsoft.com/office/drawing/2014/main" val="2421922009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r>
                        <a:rPr lang="de-DE" sz="1200"/>
                        <a:t>Häufigste (&gt; 5 % der Patienten) behandlungsbezogene UE vom Grad 3–4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DaraKRd</a:t>
                      </a:r>
                    </a:p>
                    <a:p>
                      <a:pPr algn="ctr"/>
                      <a:r>
                        <a:rPr lang="en-US" sz="1200"/>
                        <a:t>(n = 50)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97936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Neutropenie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39 %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04714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Anämie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79866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Thrombozytopenie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5699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Infektionen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49353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9BD570D-C5ED-9CE6-3496-C9BB2065C2BA}"/>
              </a:ext>
            </a:extLst>
          </p:cNvPr>
          <p:cNvSpPr/>
          <p:nvPr/>
        </p:nvSpPr>
        <p:spPr>
          <a:xfrm rot="5400000">
            <a:off x="-199053" y="5294431"/>
            <a:ext cx="540000" cy="141895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2700000" scaled="1"/>
          </a:gra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03B58-D6D2-1EA8-348D-6286DBC85BBC}"/>
              </a:ext>
            </a:extLst>
          </p:cNvPr>
          <p:cNvSpPr txBox="1"/>
          <p:nvPr/>
        </p:nvSpPr>
        <p:spPr>
          <a:xfrm>
            <a:off x="247850" y="5042212"/>
            <a:ext cx="1060944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dirty="0">
                <a:solidFill>
                  <a:srgbClr val="444444"/>
                </a:solidFill>
                <a:effectLst/>
                <a:latin typeface="+mj-lt"/>
                <a:ea typeface="Calibri"/>
              </a:rPr>
              <a:t>Die </a:t>
            </a:r>
            <a:r>
              <a:rPr lang="en-US" sz="1800" dirty="0" err="1">
                <a:solidFill>
                  <a:srgbClr val="444444"/>
                </a:solidFill>
                <a:effectLst/>
                <a:latin typeface="+mj-lt"/>
                <a:ea typeface="Calibri"/>
              </a:rPr>
              <a:t>Induktion</a:t>
            </a:r>
            <a:r>
              <a:rPr lang="en-US" dirty="0">
                <a:solidFill>
                  <a:srgbClr val="444444"/>
                </a:solidFill>
                <a:latin typeface="+mj-lt"/>
                <a:ea typeface="Calibri"/>
              </a:rPr>
              <a:t>/</a:t>
            </a:r>
            <a:r>
              <a:rPr lang="en-US" dirty="0" err="1">
                <a:solidFill>
                  <a:srgbClr val="444444"/>
                </a:solidFill>
                <a:latin typeface="+mj-lt"/>
                <a:ea typeface="Calibri"/>
              </a:rPr>
              <a:t>Konsolidierung</a:t>
            </a:r>
            <a:r>
              <a:rPr lang="en-US" dirty="0">
                <a:solidFill>
                  <a:srgbClr val="444444"/>
                </a:solidFill>
                <a:latin typeface="+mj-lt"/>
                <a:ea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+mj-lt"/>
                <a:ea typeface="Calibri"/>
              </a:rPr>
              <a:t>mit</a:t>
            </a:r>
            <a:r>
              <a:rPr lang="en-US" dirty="0">
                <a:solidFill>
                  <a:srgbClr val="444444"/>
                </a:solidFill>
                <a:latin typeface="+mj-lt"/>
                <a:ea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+mj-lt"/>
                <a:ea typeface="Calibri"/>
              </a:rPr>
              <a:t>DaraKRd</a:t>
            </a:r>
            <a:r>
              <a:rPr lang="en-US" dirty="0">
                <a:solidFill>
                  <a:srgbClr val="444444"/>
                </a:solidFill>
                <a:latin typeface="+mj-lt"/>
                <a:ea typeface="Calibri"/>
              </a:rPr>
              <a:t> </a:t>
            </a:r>
            <a:r>
              <a:rPr lang="en-US" sz="1800" dirty="0">
                <a:solidFill>
                  <a:srgbClr val="444444"/>
                </a:solidFill>
                <a:effectLst/>
                <a:latin typeface="+mj-lt"/>
                <a:ea typeface="Calibri"/>
              </a:rPr>
              <a:t>und </a:t>
            </a:r>
            <a:r>
              <a:rPr lang="en-US" sz="1800" dirty="0" err="1">
                <a:solidFill>
                  <a:srgbClr val="444444"/>
                </a:solidFill>
                <a:effectLst/>
                <a:latin typeface="+mj-lt"/>
                <a:ea typeface="Calibri"/>
              </a:rPr>
              <a:t>zweifacher</a:t>
            </a:r>
            <a:r>
              <a:rPr lang="en-US" sz="1800" dirty="0">
                <a:solidFill>
                  <a:srgbClr val="444444"/>
                </a:solidFill>
                <a:effectLst/>
                <a:latin typeface="+mj-lt"/>
                <a:ea typeface="Calibri"/>
              </a:rPr>
              <a:t> ASZT </a:t>
            </a:r>
            <a:r>
              <a:rPr lang="en-US" sz="1800" dirty="0" err="1">
                <a:solidFill>
                  <a:srgbClr val="444444"/>
                </a:solidFill>
                <a:effectLst/>
                <a:latin typeface="+mj-lt"/>
                <a:ea typeface="Calibri"/>
              </a:rPr>
              <a:t>bei</a:t>
            </a:r>
            <a:r>
              <a:rPr lang="en-US" sz="1800" dirty="0">
                <a:solidFill>
                  <a:srgbClr val="444444"/>
                </a:solidFill>
                <a:effectLst/>
                <a:latin typeface="+mj-lt"/>
                <a:ea typeface="Calibri"/>
              </a:rPr>
              <a:t> </a:t>
            </a:r>
            <a:r>
              <a:rPr lang="en-US" sz="1800" dirty="0" err="1">
                <a:solidFill>
                  <a:srgbClr val="444444"/>
                </a:solidFill>
                <a:effectLst/>
                <a:latin typeface="+mj-lt"/>
                <a:ea typeface="Calibri"/>
              </a:rPr>
              <a:t>Patienten</a:t>
            </a:r>
            <a:r>
              <a:rPr lang="en-US" sz="1800" dirty="0">
                <a:solidFill>
                  <a:srgbClr val="444444"/>
                </a:solidFill>
                <a:effectLst/>
                <a:latin typeface="+mj-lt"/>
                <a:ea typeface="Calibri"/>
              </a:rPr>
              <a:t> </a:t>
            </a:r>
            <a:r>
              <a:rPr lang="en-US" sz="1800" dirty="0" err="1">
                <a:solidFill>
                  <a:srgbClr val="444444"/>
                </a:solidFill>
                <a:effectLst/>
                <a:latin typeface="+mj-lt"/>
                <a:ea typeface="Calibri"/>
              </a:rPr>
              <a:t>mit</a:t>
            </a:r>
            <a:r>
              <a:rPr lang="en-US" sz="1800" dirty="0">
                <a:solidFill>
                  <a:srgbClr val="444444"/>
                </a:solidFill>
                <a:effectLst/>
                <a:latin typeface="+mj-lt"/>
                <a:ea typeface="Calibri"/>
              </a:rPr>
              <a:t> TE NDMM und </a:t>
            </a:r>
            <a:r>
              <a:rPr lang="en-US" sz="1800" dirty="0" err="1">
                <a:solidFill>
                  <a:srgbClr val="444444"/>
                </a:solidFill>
                <a:effectLst/>
                <a:latin typeface="+mj-lt"/>
                <a:ea typeface="Calibri"/>
              </a:rPr>
              <a:t>Hochrisiko</a:t>
            </a:r>
            <a:r>
              <a:rPr lang="en-US" dirty="0" err="1">
                <a:solidFill>
                  <a:srgbClr val="444444"/>
                </a:solidFill>
                <a:latin typeface="+mj-lt"/>
                <a:ea typeface="Calibri"/>
              </a:rPr>
              <a:t>-</a:t>
            </a:r>
            <a:r>
              <a:rPr lang="en-US" sz="1800" dirty="0" err="1">
                <a:solidFill>
                  <a:srgbClr val="444444"/>
                </a:solidFill>
                <a:effectLst/>
                <a:latin typeface="+mj-lt"/>
                <a:ea typeface="Calibri"/>
              </a:rPr>
              <a:t>Zytogenetik</a:t>
            </a:r>
            <a:r>
              <a:rPr lang="en-US" sz="1800" dirty="0">
                <a:solidFill>
                  <a:srgbClr val="444444"/>
                </a:solidFill>
                <a:effectLst/>
                <a:latin typeface="+mj-lt"/>
                <a:ea typeface="Calibri"/>
              </a:rPr>
              <a:t> </a:t>
            </a:r>
            <a:r>
              <a:rPr lang="en-US" sz="1800" dirty="0" err="1">
                <a:solidFill>
                  <a:srgbClr val="444444"/>
                </a:solidFill>
                <a:effectLst/>
                <a:latin typeface="+mj-lt"/>
                <a:ea typeface="Calibri"/>
              </a:rPr>
              <a:t>zeigte</a:t>
            </a:r>
            <a:r>
              <a:rPr lang="en-US" sz="1800" dirty="0">
                <a:solidFill>
                  <a:srgbClr val="444444"/>
                </a:solidFill>
                <a:effectLst/>
                <a:latin typeface="+mj-lt"/>
                <a:ea typeface="Calibri"/>
              </a:rPr>
              <a:t> </a:t>
            </a:r>
            <a:r>
              <a:rPr lang="en-US" sz="1800" dirty="0" err="1">
                <a:solidFill>
                  <a:srgbClr val="444444"/>
                </a:solidFill>
                <a:effectLst/>
                <a:latin typeface="+mj-lt"/>
                <a:ea typeface="Calibri"/>
              </a:rPr>
              <a:t>hohe</a:t>
            </a:r>
            <a:r>
              <a:rPr lang="en-US" sz="1800" dirty="0">
                <a:solidFill>
                  <a:srgbClr val="444444"/>
                </a:solidFill>
                <a:effectLst/>
                <a:latin typeface="+mj-lt"/>
                <a:ea typeface="Calibri"/>
              </a:rPr>
              <a:t> MRD-</a:t>
            </a:r>
            <a:r>
              <a:rPr lang="en-US" sz="1800" dirty="0" err="1">
                <a:solidFill>
                  <a:srgbClr val="444444"/>
                </a:solidFill>
                <a:effectLst/>
                <a:latin typeface="+mj-lt"/>
                <a:ea typeface="Calibri"/>
              </a:rPr>
              <a:t>Negativitä</a:t>
            </a:r>
            <a:r>
              <a:rPr lang="de-DE" sz="1800" dirty="0">
                <a:solidFill>
                  <a:srgbClr val="444444"/>
                </a:solidFill>
                <a:effectLst/>
                <a:latin typeface="+mj-lt"/>
                <a:ea typeface="Calibri"/>
              </a:rPr>
              <a:t>t</a:t>
            </a:r>
            <a:r>
              <a:rPr lang="en-US" sz="1800" dirty="0">
                <a:solidFill>
                  <a:srgbClr val="444444"/>
                </a:solidFill>
                <a:effectLst/>
                <a:latin typeface="+mj-lt"/>
                <a:ea typeface="Calibri"/>
              </a:rPr>
              <a:t>s- und PFS-Raten.</a:t>
            </a:r>
            <a:endParaRPr lang="de-DE" dirty="0">
              <a:latin typeface="+mj-lt"/>
              <a:ea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071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0CB6-29C1-4E48-B351-3DFB0523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Maintenance therapy with carfilzomib, pomalidomide and dexamethasone (</a:t>
            </a:r>
            <a:r>
              <a:rPr lang="en-US" err="1"/>
              <a:t>KPd</a:t>
            </a:r>
            <a:r>
              <a:rPr lang="en-US"/>
              <a:t>) in high-risk myeloma patients: A phase 2 study with a safety run-in</a:t>
            </a:r>
            <a:br>
              <a:rPr lang="en-US"/>
            </a:br>
            <a:r>
              <a:rPr lang="da-DK" sz="1800"/>
              <a:t>Nooka AK, et al. IMS 2023; </a:t>
            </a:r>
            <a:r>
              <a:rPr lang="de-DE" sz="1800"/>
              <a:t>27.–30. September 2023; Athen, Griechenland</a:t>
            </a:r>
            <a:endParaRPr lang="en-DE" baseline="3000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88AF76A-6980-1882-21D2-A6FEC1ABE864}"/>
              </a:ext>
            </a:extLst>
          </p:cNvPr>
          <p:cNvSpPr txBox="1"/>
          <p:nvPr/>
        </p:nvSpPr>
        <p:spPr>
          <a:xfrm>
            <a:off x="365125" y="6326409"/>
            <a:ext cx="10260203" cy="43088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i="0">
                <a:solidFill>
                  <a:schemeClr val="bg1"/>
                </a:solidFill>
                <a:latin typeface="Century Gothic" panose="020B0502020202020204" pitchFamily="34" charset="0"/>
              </a:rPr>
              <a:t>Abstract P-153.</a:t>
            </a:r>
          </a:p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IMS: International Myeloma Society.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12885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E91D4D2-B2EC-DAD5-FD16-0C64944AE34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4" y="1260000"/>
            <a:ext cx="11459591" cy="4114800"/>
          </a:xfrm>
        </p:spPr>
        <p:txBody>
          <a:bodyPr/>
          <a:lstStyle/>
          <a:p>
            <a:pPr marL="0" indent="0">
              <a:buNone/>
            </a:pPr>
            <a:r>
              <a:rPr lang="de-DE" b="1"/>
              <a:t>Studiendesign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3E3C4B8-C172-AB00-0671-5AEEF4BA66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283" y="5833872"/>
            <a:ext cx="10085085" cy="493776"/>
          </a:xfrm>
        </p:spPr>
        <p:txBody>
          <a:bodyPr/>
          <a:lstStyle/>
          <a:p>
            <a:r>
              <a:rPr lang="de-DE"/>
              <a:t>* Bestimmt mittels FISH oder Zytogenetik.</a:t>
            </a:r>
          </a:p>
          <a:p>
            <a:r>
              <a:rPr lang="de-DE"/>
              <a:t>ASZT: autologe Stammzelltransplantation; CR: komplette Remission; DOR: Dauer des Ansprechens; ECOG-PS: Eastern </a:t>
            </a:r>
            <a:r>
              <a:rPr lang="de-DE" err="1"/>
              <a:t>Cooperative</a:t>
            </a:r>
            <a:r>
              <a:rPr lang="de-DE"/>
              <a:t> </a:t>
            </a:r>
            <a:r>
              <a:rPr lang="de-DE" err="1"/>
              <a:t>Oncology</a:t>
            </a:r>
            <a:r>
              <a:rPr lang="de-DE"/>
              <a:t> Group Performance Status; </a:t>
            </a:r>
            <a:br>
              <a:rPr lang="de-DE"/>
            </a:br>
            <a:r>
              <a:rPr lang="de-DE"/>
              <a:t>FISH: Fluoreszenz-in-situ-Hybridisierung; </a:t>
            </a:r>
            <a:r>
              <a:rPr lang="de-DE" err="1"/>
              <a:t>KPd</a:t>
            </a:r>
            <a:r>
              <a:rPr lang="de-DE"/>
              <a:t>: </a:t>
            </a:r>
            <a:r>
              <a:rPr lang="de-DE" err="1"/>
              <a:t>Carfilzomib</a:t>
            </a:r>
            <a:r>
              <a:rPr lang="de-DE"/>
              <a:t>, </a:t>
            </a:r>
            <a:r>
              <a:rPr lang="de-DE" err="1"/>
              <a:t>Pomalidomid</a:t>
            </a:r>
            <a:r>
              <a:rPr lang="de-DE"/>
              <a:t> und Dexamethason; </a:t>
            </a:r>
            <a:r>
              <a:rPr lang="de-DE" err="1"/>
              <a:t>i.v.</a:t>
            </a:r>
            <a:r>
              <a:rPr lang="de-DE"/>
              <a:t>: intravenös; MM: multiples Myelom; MRD: minimale Resterkrankung; </a:t>
            </a:r>
            <a:br>
              <a:rPr lang="de-DE"/>
            </a:br>
            <a:r>
              <a:rPr lang="de-DE"/>
              <a:t>NDMM: neu diagnostiziertes multiples Myelom; ORR: Gesamtansprechrate; OS: Gesamtüberleben; PD: Krankheitsprogression; PFS: progressionsfreies Überleben; </a:t>
            </a:r>
            <a:r>
              <a:rPr lang="de-DE" err="1"/>
              <a:t>p.o</a:t>
            </a:r>
            <a:r>
              <a:rPr lang="de-DE"/>
              <a:t>.: peroral; </a:t>
            </a:r>
            <a:br>
              <a:rPr lang="de-DE"/>
            </a:br>
            <a:r>
              <a:rPr lang="de-DE"/>
              <a:t>PR: partielle Remission.</a:t>
            </a:r>
          </a:p>
          <a:p>
            <a:r>
              <a:rPr lang="en-NZ">
                <a:hlinkClick r:id="rId4"/>
              </a:rPr>
              <a:t>Nooka AK</a:t>
            </a:r>
            <a:r>
              <a:rPr lang="en-NZ" sz="900">
                <a:hlinkClick r:id="rId4"/>
              </a:rPr>
              <a:t>, et al. IMS. 2023; Abstract P-153</a:t>
            </a:r>
            <a:r>
              <a:rPr lang="en-NZ" sz="900"/>
              <a:t> und </a:t>
            </a:r>
            <a:r>
              <a:rPr lang="de-DE">
                <a:hlinkClick r:id="rId5"/>
              </a:rPr>
              <a:t>NCT03756896</a:t>
            </a:r>
            <a:r>
              <a:rPr lang="de-DE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836063"/>
          </a:xfrm>
        </p:spPr>
        <p:txBody>
          <a:bodyPr/>
          <a:lstStyle/>
          <a:p>
            <a:r>
              <a:rPr lang="de-DE" dirty="0"/>
              <a:t>KPd als Erhaltungstherapie beim Hochrisiko-MM </a:t>
            </a:r>
            <a:br>
              <a:rPr lang="de-DE" dirty="0"/>
            </a:br>
            <a:r>
              <a:rPr lang="de-DE" sz="2133" dirty="0"/>
              <a:t>Single-Centre-Phase II-Studie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2B0FF6D-580B-34CB-2F76-DD2F84C8E914}"/>
              </a:ext>
            </a:extLst>
          </p:cNvPr>
          <p:cNvSpPr txBox="1"/>
          <p:nvPr/>
        </p:nvSpPr>
        <p:spPr>
          <a:xfrm>
            <a:off x="297166" y="4490046"/>
            <a:ext cx="1145959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625519"/>
            <a:r>
              <a:rPr lang="de-DE" sz="1600" b="1" kern="0">
                <a:solidFill>
                  <a:srgbClr val="000000"/>
                </a:solidFill>
                <a:latin typeface="+mj-lt"/>
              </a:rPr>
              <a:t>Ziel: </a:t>
            </a:r>
            <a:r>
              <a:rPr lang="de-DE" sz="1600" kern="0">
                <a:solidFill>
                  <a:srgbClr val="000000"/>
                </a:solidFill>
                <a:latin typeface="+mj-lt"/>
              </a:rPr>
              <a:t>Bewertung der Verträglichkeit &amp; Wirksamkeit einer Erhaltungstherapie mit KPd bei Patienten mit Hochrisiko-MM</a:t>
            </a:r>
          </a:p>
          <a:p>
            <a:pPr defTabSz="1625519"/>
            <a:endParaRPr lang="de-DE" sz="800" kern="0">
              <a:solidFill>
                <a:srgbClr val="000000"/>
              </a:solidFill>
              <a:latin typeface="+mj-lt"/>
            </a:endParaRPr>
          </a:p>
          <a:p>
            <a:pPr defTabSz="1625519"/>
            <a:r>
              <a:rPr lang="de-DE" sz="1600" b="1" kern="0">
                <a:solidFill>
                  <a:srgbClr val="000000"/>
                </a:solidFill>
                <a:latin typeface="+mj-lt"/>
              </a:rPr>
              <a:t>Primärer Endpunkt: </a:t>
            </a:r>
            <a:r>
              <a:rPr lang="de-DE" sz="1600" kern="0">
                <a:solidFill>
                  <a:srgbClr val="000000"/>
                </a:solidFill>
                <a:latin typeface="+mj-lt"/>
              </a:rPr>
              <a:t>CR-Rate</a:t>
            </a:r>
          </a:p>
          <a:p>
            <a:pPr defTabSz="1625519"/>
            <a:r>
              <a:rPr lang="de-DE" sz="1600" b="1" kern="0">
                <a:solidFill>
                  <a:srgbClr val="000000"/>
                </a:solidFill>
                <a:latin typeface="+mj-lt"/>
              </a:rPr>
              <a:t>Sekundäre Endpunkte: </a:t>
            </a:r>
            <a:r>
              <a:rPr lang="de-DE" sz="1600" kern="0">
                <a:solidFill>
                  <a:srgbClr val="000000"/>
                </a:solidFill>
                <a:latin typeface="+mj-lt"/>
              </a:rPr>
              <a:t>PFS, bestes Ansprechen, ORR, DOR, OS, MRD</a:t>
            </a:r>
            <a:endParaRPr lang="de-DE" sz="1600" kern="0">
              <a:solidFill>
                <a:srgbClr val="00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ADDB053A-5C22-114E-5FD7-DED372D8B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19" y="1668027"/>
            <a:ext cx="3899624" cy="26970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85333" tIns="85333" rIns="85333" bIns="0" anchor="ctr" anchorCtr="0">
            <a:noAutofit/>
          </a:bodyPr>
          <a:lstStyle/>
          <a:p>
            <a:pPr algn="ctr" defTabSz="1625519" eaLnBrk="0" hangingPunct="0">
              <a:spcBef>
                <a:spcPts val="448"/>
              </a:spcBef>
              <a:buClr>
                <a:srgbClr val="FFFFFF"/>
              </a:buClr>
            </a:pPr>
            <a:r>
              <a:rPr lang="de-DE" sz="1200" b="1">
                <a:solidFill>
                  <a:srgbClr val="000000"/>
                </a:solidFill>
                <a:latin typeface="+mj-lt"/>
              </a:rPr>
              <a:t>n = 29 </a:t>
            </a:r>
          </a:p>
          <a:p>
            <a:pPr algn="ctr" defTabSz="1625519" eaLnBrk="0" hangingPunct="0">
              <a:spcBef>
                <a:spcPts val="448"/>
              </a:spcBef>
              <a:buClr>
                <a:srgbClr val="FFFFFF"/>
              </a:buClr>
            </a:pPr>
            <a:r>
              <a:rPr lang="de-DE" sz="1200" b="1">
                <a:solidFill>
                  <a:srgbClr val="000000"/>
                </a:solidFill>
                <a:latin typeface="+mj-lt"/>
              </a:rPr>
              <a:t>(3 für Safety Run-in-Phase, danach weitere 26)</a:t>
            </a:r>
          </a:p>
          <a:p>
            <a:pPr defTabSz="1625519" eaLnBrk="0" hangingPunct="0">
              <a:spcBef>
                <a:spcPts val="448"/>
              </a:spcBef>
              <a:buClr>
                <a:srgbClr val="FFFFFF"/>
              </a:buClr>
            </a:pPr>
            <a:endParaRPr lang="de-DE" sz="267" b="1">
              <a:solidFill>
                <a:srgbClr val="000000"/>
              </a:solidFill>
              <a:latin typeface="+mj-lt"/>
            </a:endParaRPr>
          </a:p>
          <a:p>
            <a:pPr defTabSz="1625519" eaLnBrk="0" hangingPunct="0">
              <a:spcBef>
                <a:spcPts val="448"/>
              </a:spcBef>
              <a:buClr>
                <a:srgbClr val="FFFFFF"/>
              </a:buClr>
            </a:pPr>
            <a:r>
              <a:rPr lang="de-DE" sz="1200" b="1">
                <a:solidFill>
                  <a:srgbClr val="000000"/>
                </a:solidFill>
                <a:latin typeface="+mj-lt"/>
              </a:rPr>
              <a:t>Einschlusskriterien</a:t>
            </a:r>
          </a:p>
          <a:p>
            <a:pPr marL="228594" indent="-228594" defTabSz="1625519" eaLnBrk="0" hangingPunct="0">
              <a:spcBef>
                <a:spcPts val="448"/>
              </a:spcBef>
              <a:buFont typeface="Arial" panose="020B0604020202020204" pitchFamily="34" charset="0"/>
              <a:buChar char="•"/>
            </a:pPr>
            <a:r>
              <a:rPr lang="de-DE" sz="1200">
                <a:solidFill>
                  <a:srgbClr val="000000"/>
                </a:solidFill>
                <a:latin typeface="+mj-lt"/>
                <a:cs typeface="Calibri"/>
              </a:rPr>
              <a:t>NDMM-Patienten mit ≥ PR nach ASZT</a:t>
            </a:r>
          </a:p>
          <a:p>
            <a:pPr marL="228594" indent="-228594" defTabSz="1625519" eaLnBrk="0" hangingPunct="0">
              <a:spcBef>
                <a:spcPts val="448"/>
              </a:spcBef>
              <a:buFont typeface="Arial" panose="020B0604020202020204" pitchFamily="34" charset="0"/>
              <a:buChar char="•"/>
            </a:pPr>
            <a:r>
              <a:rPr lang="de-DE" sz="1200">
                <a:solidFill>
                  <a:srgbClr val="000000"/>
                </a:solidFill>
                <a:latin typeface="+mj-lt"/>
                <a:cs typeface="Calibri"/>
              </a:rPr>
              <a:t>Alter ≥ 18 Jahre</a:t>
            </a:r>
          </a:p>
          <a:p>
            <a:pPr marL="228594" indent="-228594" defTabSz="1625519" eaLnBrk="0" hangingPunct="0">
              <a:spcBef>
                <a:spcPts val="448"/>
              </a:spcBef>
              <a:buFont typeface="Arial" panose="020B0604020202020204" pitchFamily="34" charset="0"/>
              <a:buChar char="•"/>
            </a:pPr>
            <a:r>
              <a:rPr lang="de-DE" sz="1200">
                <a:solidFill>
                  <a:srgbClr val="000000"/>
                </a:solidFill>
                <a:latin typeface="+mj-lt"/>
                <a:cs typeface="Calibri"/>
              </a:rPr>
              <a:t>ECOG-PS ≤ 1</a:t>
            </a:r>
          </a:p>
          <a:p>
            <a:pPr marL="228594" indent="-228594" defTabSz="1625519" eaLnBrk="0" hangingPunct="0">
              <a:spcBef>
                <a:spcPts val="448"/>
              </a:spcBef>
              <a:buFont typeface="Arial" panose="020B0604020202020204" pitchFamily="34" charset="0"/>
              <a:buChar char="•"/>
            </a:pPr>
            <a:r>
              <a:rPr lang="de-DE" sz="1200">
                <a:solidFill>
                  <a:srgbClr val="000000"/>
                </a:solidFill>
                <a:latin typeface="+mj-lt"/>
                <a:cs typeface="Calibri"/>
              </a:rPr>
              <a:t>Hochrisiko-Erkrankung:</a:t>
            </a:r>
          </a:p>
          <a:p>
            <a:pPr marL="599002" lvl="1" indent="-243411" defTabSz="1625519" eaLnBrk="0" hangingPunct="0">
              <a:spcBef>
                <a:spcPts val="448"/>
              </a:spcBef>
              <a:buFont typeface="Arial" panose="020B0604020202020204" pitchFamily="34" charset="0"/>
              <a:buChar char="•"/>
            </a:pPr>
            <a:r>
              <a:rPr lang="de-DE" sz="1200">
                <a:solidFill>
                  <a:srgbClr val="000000"/>
                </a:solidFill>
                <a:latin typeface="+mj-lt"/>
                <a:cs typeface="Calibri"/>
              </a:rPr>
              <a:t>del(17p), t(4;14), t(14;16), t(14;20)*</a:t>
            </a:r>
          </a:p>
          <a:p>
            <a:pPr marL="599002" lvl="1" indent="-243411" defTabSz="1625519" eaLnBrk="0" hangingPunct="0">
              <a:spcBef>
                <a:spcPts val="448"/>
              </a:spcBef>
              <a:buFont typeface="Arial" panose="020B0604020202020204" pitchFamily="34" charset="0"/>
              <a:buChar char="•"/>
            </a:pPr>
            <a:r>
              <a:rPr lang="de-DE" sz="1200">
                <a:solidFill>
                  <a:srgbClr val="000000"/>
                </a:solidFill>
                <a:latin typeface="+mj-lt"/>
                <a:cs typeface="Calibri"/>
              </a:rPr>
              <a:t>Plasmazellleukämie zum Zeitpunkt der Diagnosestellung mit ≥ 20 % zirkulierenden Plasmazellen im peripheren Blut (pPCL)</a:t>
            </a:r>
          </a:p>
        </p:txBody>
      </p:sp>
      <p:sp>
        <p:nvSpPr>
          <p:cNvPr id="55" name="Rounded Rectangle 32">
            <a:extLst>
              <a:ext uri="{FF2B5EF4-FFF2-40B4-BE49-F238E27FC236}">
                <a16:creationId xmlns:a16="http://schemas.microsoft.com/office/drawing/2014/main" id="{6C9092DC-261C-5831-0558-E9C37D61B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089" y="1672865"/>
            <a:ext cx="5155280" cy="2697007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36549" tIns="68276" rIns="136549" bIns="68276" anchor="ctr"/>
          <a:lstStyle/>
          <a:p>
            <a:pPr marL="421420" indent="-421420" algn="ctr" defTabSz="1625519">
              <a:tabLst>
                <a:tab pos="421420" algn="l"/>
              </a:tabLst>
              <a:defRPr/>
            </a:pPr>
            <a:endParaRPr lang="en-GB" sz="1467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pPr marL="421420" indent="-421420" algn="ctr" defTabSz="1625519">
              <a:tabLst>
                <a:tab pos="421420" algn="l"/>
              </a:tabLst>
              <a:defRPr/>
            </a:pPr>
            <a:r>
              <a:rPr lang="en-GB" sz="1467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Carfilzomib</a:t>
            </a:r>
          </a:p>
          <a:p>
            <a:pPr marL="421420" indent="-421420" algn="ctr" defTabSz="1625519">
              <a:tabLst>
                <a:tab pos="421420" algn="l"/>
              </a:tabLst>
              <a:defRPr/>
            </a:pPr>
            <a:r>
              <a:rPr lang="en-GB" sz="1467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20/56 mg/m</a:t>
            </a:r>
            <a:r>
              <a:rPr lang="en-GB" sz="1467" baseline="30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GB" sz="1467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1467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i.v.</a:t>
            </a:r>
            <a:r>
              <a:rPr lang="en-GB" sz="1467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an Tag 1, 8 und 15</a:t>
            </a:r>
          </a:p>
          <a:p>
            <a:pPr marL="421420" indent="-421420" algn="ctr" defTabSz="1625519">
              <a:tabLst>
                <a:tab pos="421420" algn="l"/>
              </a:tabLst>
              <a:defRPr/>
            </a:pPr>
            <a:endParaRPr lang="en-GB" sz="1467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pPr marL="421420" indent="-421420" algn="ctr" defTabSz="1625519">
              <a:tabLst>
                <a:tab pos="421420" algn="l"/>
              </a:tabLst>
              <a:defRPr/>
            </a:pPr>
            <a:r>
              <a:rPr lang="en-GB" sz="1467" b="1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Pomalidomid</a:t>
            </a:r>
            <a:endParaRPr lang="en-GB" sz="1467" b="1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pPr marL="421420" indent="-421420" algn="ctr" defTabSz="1625519">
              <a:tabLst>
                <a:tab pos="421420" algn="l"/>
              </a:tabLst>
              <a:defRPr/>
            </a:pPr>
            <a:r>
              <a:rPr lang="en-GB" sz="1467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 mg </a:t>
            </a:r>
            <a:r>
              <a:rPr lang="en-GB" sz="1467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p.o.</a:t>
            </a:r>
            <a:r>
              <a:rPr lang="en-GB" sz="1467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1467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täglich</a:t>
            </a:r>
            <a:r>
              <a:rPr lang="en-GB" sz="1467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an Tag 1–21</a:t>
            </a:r>
          </a:p>
          <a:p>
            <a:pPr marL="421420" indent="-421420" algn="ctr" defTabSz="1625519">
              <a:tabLst>
                <a:tab pos="421420" algn="l"/>
              </a:tabLst>
              <a:defRPr/>
            </a:pPr>
            <a:endParaRPr lang="en-GB" sz="1467" b="1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pPr marL="421420" indent="-421420" algn="ctr" defTabSz="1625519">
              <a:tabLst>
                <a:tab pos="421420" algn="l"/>
              </a:tabLst>
              <a:defRPr/>
            </a:pPr>
            <a:r>
              <a:rPr lang="en-GB" sz="1467" b="1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Dexamethason</a:t>
            </a:r>
            <a:endParaRPr lang="en-GB" sz="1467" b="1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pPr marL="421420" indent="-421420" algn="ctr" defTabSz="1625519">
              <a:tabLst>
                <a:tab pos="421420" algn="l"/>
              </a:tabLst>
              <a:defRPr/>
            </a:pPr>
            <a:r>
              <a:rPr lang="en-GB" sz="1467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40 mg </a:t>
            </a:r>
            <a:r>
              <a:rPr lang="en-GB" sz="1467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p.o.</a:t>
            </a:r>
            <a:r>
              <a:rPr lang="en-GB" sz="1467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1467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täglich</a:t>
            </a:r>
            <a:r>
              <a:rPr lang="en-GB" sz="1467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an Tag 1, 8, 15</a:t>
            </a:r>
          </a:p>
        </p:txBody>
      </p:sp>
      <p:sp>
        <p:nvSpPr>
          <p:cNvPr id="2" name="Rounded Rectangle 32">
            <a:extLst>
              <a:ext uri="{FF2B5EF4-FFF2-40B4-BE49-F238E27FC236}">
                <a16:creationId xmlns:a16="http://schemas.microsoft.com/office/drawing/2014/main" id="{3EEC26FE-0171-C183-6FDD-F32A737EA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089" y="1668026"/>
            <a:ext cx="5155280" cy="28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6809" tIns="38405" rIns="76809" bIns="38405" anchor="ctr"/>
          <a:lstStyle/>
          <a:p>
            <a:pPr algn="ctr" defTabSz="1219170">
              <a:defRPr/>
            </a:pPr>
            <a:r>
              <a:rPr lang="en-GB" sz="1333" b="1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KPd</a:t>
            </a:r>
            <a:r>
              <a:rPr lang="en-GB" sz="1333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en-GB" sz="1333" b="1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Zyklen</a:t>
            </a:r>
            <a:r>
              <a:rPr lang="en-GB" sz="1333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à 28 </a:t>
            </a:r>
            <a:r>
              <a:rPr lang="en-GB" sz="1333" b="1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Tage</a:t>
            </a:r>
            <a:r>
              <a:rPr lang="en-GB" sz="1333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bis PD </a:t>
            </a:r>
            <a:r>
              <a:rPr lang="en-GB" sz="1333" b="1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oder</a:t>
            </a:r>
            <a:r>
              <a:rPr lang="en-GB" sz="1333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1333" b="1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inakzeptabler</a:t>
            </a:r>
            <a:r>
              <a:rPr lang="en-GB" sz="1333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1333" b="1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Toxizität</a:t>
            </a:r>
            <a:r>
              <a:rPr lang="en-GB" sz="1333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GB" sz="1333" baseline="300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" name="Gerade Verbindung mit Pfeil 270">
            <a:extLst>
              <a:ext uri="{FF2B5EF4-FFF2-40B4-BE49-F238E27FC236}">
                <a16:creationId xmlns:a16="http://schemas.microsoft.com/office/drawing/2014/main" id="{B8EB8001-EE64-C4C8-5360-CDC90F68826D}"/>
              </a:ext>
            </a:extLst>
          </p:cNvPr>
          <p:cNvCxnSpPr>
            <a:cxnSpLocks/>
            <a:stCxn id="26" idx="3"/>
            <a:endCxn id="55" idx="1"/>
          </p:cNvCxnSpPr>
          <p:nvPr/>
        </p:nvCxnSpPr>
        <p:spPr bwMode="auto">
          <a:xfrm>
            <a:off x="4283243" y="3016531"/>
            <a:ext cx="1013846" cy="48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31617688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BAA227-C4C7-4B8D-4132-3859CC939F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* Bestimmt mittels FISH oder Zytogenetik.</a:t>
            </a:r>
          </a:p>
          <a:p>
            <a:r>
              <a:rPr lang="de-DE"/>
              <a:t>ASZT: autologe Stammzelltransplantation; FISH: Fluoreszenz-in-situ-Hybridisierung; KPd: Carfilzomib, Pomalidomid und Dexamethason; HRCA: Hochrisiko zytogenetische Anomalien - </a:t>
            </a:r>
            <a:r>
              <a:rPr lang="en-US"/>
              <a:t>Double-hit myeloma (</a:t>
            </a:r>
            <a:r>
              <a:rPr lang="en-US" err="1"/>
              <a:t>einschließlich</a:t>
            </a:r>
            <a:r>
              <a:rPr lang="en-US"/>
              <a:t> gain1q) </a:t>
            </a:r>
            <a:r>
              <a:rPr lang="de-DE"/>
              <a:t> MM: multiples Myelom; pPCL: primäre Plasmazellleukämie; R-ISS: Revised International Staging System.</a:t>
            </a:r>
          </a:p>
          <a:p>
            <a:r>
              <a:rPr lang="en-NZ" err="1">
                <a:hlinkClick r:id="rId4"/>
              </a:rPr>
              <a:t>Nooka</a:t>
            </a:r>
            <a:r>
              <a:rPr lang="en-NZ">
                <a:hlinkClick r:id="rId4"/>
              </a:rPr>
              <a:t> AK</a:t>
            </a:r>
            <a:r>
              <a:rPr lang="en-NZ" sz="900">
                <a:hlinkClick r:id="rId4"/>
              </a:rPr>
              <a:t>, et al. IMS. 2023; Abstract P-153</a:t>
            </a:r>
            <a:r>
              <a:rPr lang="en-NZ" sz="900"/>
              <a:t> und </a:t>
            </a:r>
            <a:r>
              <a:rPr lang="de-DE">
                <a:hlinkClick r:id="rId5"/>
              </a:rPr>
              <a:t>NCT03756896</a:t>
            </a:r>
            <a:r>
              <a:rPr lang="de-DE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836063"/>
          </a:xfrm>
        </p:spPr>
        <p:txBody>
          <a:bodyPr/>
          <a:lstStyle/>
          <a:p>
            <a:r>
              <a:rPr lang="de-DE" dirty="0"/>
              <a:t>KPd als Erhaltungstherapie beim Hochrisiko-MM </a:t>
            </a:r>
            <a:br>
              <a:rPr lang="de-DE" dirty="0"/>
            </a:br>
            <a:r>
              <a:rPr lang="de-DE" sz="2133" dirty="0"/>
              <a:t>Single-Centre-Phase II-Studie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54103E9-125E-C2EB-F74A-DC1C7F68AD07}"/>
              </a:ext>
            </a:extLst>
          </p:cNvPr>
          <p:cNvSpPr/>
          <p:nvPr/>
        </p:nvSpPr>
        <p:spPr bwMode="auto">
          <a:xfrm>
            <a:off x="272547" y="1508200"/>
            <a:ext cx="5013552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>
                <a:solidFill>
                  <a:srgbClr val="000000"/>
                </a:solidFill>
                <a:latin typeface="+mj-lt"/>
              </a:rPr>
              <a:t>Ausgewählte Patientencharakteristika</a:t>
            </a:r>
            <a:endParaRPr lang="de-AT" sz="2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C7D6156-F29D-5091-CADB-BB8C0CB3B73C}"/>
              </a:ext>
            </a:extLst>
          </p:cNvPr>
          <p:cNvSpPr/>
          <p:nvPr/>
        </p:nvSpPr>
        <p:spPr bwMode="auto">
          <a:xfrm>
            <a:off x="6816793" y="1495285"/>
            <a:ext cx="2099293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>
                <a:solidFill>
                  <a:srgbClr val="000000"/>
                </a:solidFill>
                <a:latin typeface="+mj-lt"/>
              </a:rPr>
              <a:t>Hochrisiko-MM</a:t>
            </a:r>
            <a:endParaRPr lang="de-AT" sz="2000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5186D8E9-8B13-7A32-5035-CE7F2D6937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130249"/>
              </p:ext>
            </p:extLst>
          </p:nvPr>
        </p:nvGraphicFramePr>
        <p:xfrm>
          <a:off x="365125" y="1928860"/>
          <a:ext cx="6264914" cy="3291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999">
                  <a:extLst>
                    <a:ext uri="{9D8B030D-6E8A-4147-A177-3AD203B41FA5}">
                      <a16:colId xmlns:a16="http://schemas.microsoft.com/office/drawing/2014/main" val="2436719863"/>
                    </a:ext>
                  </a:extLst>
                </a:gridCol>
                <a:gridCol w="3060915">
                  <a:extLst>
                    <a:ext uri="{9D8B030D-6E8A-4147-A177-3AD203B41FA5}">
                      <a16:colId xmlns:a16="http://schemas.microsoft.com/office/drawing/2014/main" val="2421922009"/>
                    </a:ext>
                  </a:extLst>
                </a:gridCol>
              </a:tblGrid>
              <a:tr h="470263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/>
                        <a:t>Ausgangsmerkmale der Patienten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KPd</a:t>
                      </a:r>
                      <a:endParaRPr lang="en-US" sz="1200"/>
                    </a:p>
                    <a:p>
                      <a:pPr algn="ctr"/>
                      <a:r>
                        <a:rPr lang="en-US" sz="1200"/>
                        <a:t>(n = 29)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979365"/>
                  </a:ext>
                </a:extLst>
              </a:tr>
              <a:tr h="282158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Medianes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Alter, Jahre [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Spanne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]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60 [46–75]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798666"/>
                  </a:ext>
                </a:extLst>
              </a:tr>
              <a:tr h="282158">
                <a:tc gridSpan="2"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Geschlecht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,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56996"/>
                  </a:ext>
                </a:extLst>
              </a:tr>
              <a:tr h="282158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Männlich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58,6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61677"/>
                  </a:ext>
                </a:extLst>
              </a:tr>
              <a:tr h="282158">
                <a:tc gridSpan="2"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Ethnizität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, 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noProof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844779"/>
                  </a:ext>
                </a:extLst>
              </a:tr>
              <a:tr h="282158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Afroamerikanisch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58,6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787032"/>
                  </a:ext>
                </a:extLst>
              </a:tr>
              <a:tr h="282158">
                <a:tc gridSpan="2"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R-ISS, 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noProof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284900"/>
                  </a:ext>
                </a:extLst>
              </a:tr>
              <a:tr h="282158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574745"/>
                  </a:ext>
                </a:extLst>
              </a:tr>
              <a:tr h="282158">
                <a:tc gridSpan="2"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Mediane Zeit bis zum Studieneinschluss, Monate [Spanne]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noProof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433521"/>
                  </a:ext>
                </a:extLst>
              </a:tr>
              <a:tr h="282158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Ab Diagnose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9,3 [6,08–12,42]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820550"/>
                  </a:ext>
                </a:extLst>
              </a:tr>
              <a:tr h="282158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Ab ASZT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2,89 [2–8,51]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392559"/>
                  </a:ext>
                </a:extLst>
              </a:tr>
            </a:tbl>
          </a:graphicData>
        </a:graphic>
      </p:graphicFrame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0A69436D-8440-4028-4DD5-43B2C28E04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103545"/>
              </p:ext>
            </p:extLst>
          </p:nvPr>
        </p:nvGraphicFramePr>
        <p:xfrm>
          <a:off x="6723234" y="1915945"/>
          <a:ext cx="4752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000">
                  <a:extLst>
                    <a:ext uri="{9D8B030D-6E8A-4147-A177-3AD203B41FA5}">
                      <a16:colId xmlns:a16="http://schemas.microsoft.com/office/drawing/2014/main" val="243671986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421922009"/>
                    </a:ext>
                  </a:extLst>
                </a:gridCol>
              </a:tblGrid>
              <a:tr h="277989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/>
                        <a:t>Ausgangsmerkmale der Patienten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KPd</a:t>
                      </a:r>
                      <a:endParaRPr lang="en-US" sz="1200"/>
                    </a:p>
                    <a:p>
                      <a:pPr algn="ctr"/>
                      <a:r>
                        <a:rPr lang="en-US" sz="1200"/>
                        <a:t>(n = 29)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979365"/>
                  </a:ext>
                </a:extLst>
              </a:tr>
              <a:tr h="166793">
                <a:tc gridSpan="2"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Patienten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mit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Hochrisiko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-MM,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047142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t(4;14)*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31,0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798666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t(14;16)*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17,2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026070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del17p*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58,6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062040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pPCL</a:t>
                      </a:r>
                      <a:r>
                        <a:rPr lang="de-DE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mit ≥ 20 % zirkulierenden Plasmazellen im peripheren Blut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573158"/>
                  </a:ext>
                </a:extLst>
              </a:tr>
              <a:tr h="166793">
                <a:tc gridSpan="2"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HRCA ≥ 2*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56996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Anteil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in der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Gesamtpopulation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58,6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61677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Anteil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unter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kaukasischen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Patienten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54,5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793097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Anteil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unter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afroamerikanischen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Patienten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64,7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3587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1132771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19AB70-9A84-22DE-BEC3-1548EC9A2A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CR: komplette Remission; </a:t>
            </a:r>
            <a:r>
              <a:rPr lang="de-DE" err="1"/>
              <a:t>KPd</a:t>
            </a:r>
            <a:r>
              <a:rPr lang="de-DE"/>
              <a:t>: </a:t>
            </a:r>
            <a:r>
              <a:rPr lang="de-DE" err="1"/>
              <a:t>Carfilzomib</a:t>
            </a:r>
            <a:r>
              <a:rPr lang="de-DE"/>
              <a:t>, </a:t>
            </a:r>
            <a:r>
              <a:rPr lang="de-DE" err="1"/>
              <a:t>Pomalidomid</a:t>
            </a:r>
            <a:r>
              <a:rPr lang="de-DE"/>
              <a:t> und Dexamethason; HRCA: Hochrisiko zytogenetische Anomalien; MM: multiples Myelom; </a:t>
            </a:r>
            <a:br>
              <a:rPr lang="de-DE"/>
            </a:br>
            <a:r>
              <a:rPr lang="de-DE"/>
              <a:t>MRD: minimale Resterkrankung; OS: Gesamtüberleben; PFS: progressionsfreies Überleben; R-ISS: </a:t>
            </a:r>
            <a:r>
              <a:rPr lang="de-DE" err="1"/>
              <a:t>Revised</a:t>
            </a:r>
            <a:r>
              <a:rPr lang="de-DE"/>
              <a:t> International </a:t>
            </a:r>
            <a:r>
              <a:rPr lang="de-DE" err="1"/>
              <a:t>Staging</a:t>
            </a:r>
            <a:r>
              <a:rPr lang="de-DE"/>
              <a:t> System; VGPR: sehr gute partielle Remission.</a:t>
            </a:r>
          </a:p>
          <a:p>
            <a:r>
              <a:rPr lang="en-NZ">
                <a:hlinkClick r:id="rId4"/>
              </a:rPr>
              <a:t>Nooka AK</a:t>
            </a:r>
            <a:r>
              <a:rPr lang="en-NZ" sz="900">
                <a:hlinkClick r:id="rId4"/>
              </a:rPr>
              <a:t>, et al. IMS. 2023; Abstract P-153</a:t>
            </a:r>
            <a:r>
              <a:rPr lang="en-NZ" sz="900"/>
              <a:t> und </a:t>
            </a:r>
            <a:r>
              <a:rPr lang="de-DE">
                <a:hlinkClick r:id="rId5"/>
              </a:rPr>
              <a:t>NCT03756896</a:t>
            </a:r>
            <a:r>
              <a:rPr lang="de-DE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836063"/>
          </a:xfrm>
        </p:spPr>
        <p:txBody>
          <a:bodyPr/>
          <a:lstStyle/>
          <a:p>
            <a:r>
              <a:rPr lang="de-DE" dirty="0"/>
              <a:t>KPd als Erhaltungstherapie beim Hochrisiko-MM </a:t>
            </a:r>
            <a:br>
              <a:rPr lang="de-DE" dirty="0"/>
            </a:br>
            <a:r>
              <a:rPr lang="de-DE" sz="2133" dirty="0"/>
              <a:t>Single-Centre-Phase II-Studie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54103E9-125E-C2EB-F74A-DC1C7F68AD07}"/>
              </a:ext>
            </a:extLst>
          </p:cNvPr>
          <p:cNvSpPr/>
          <p:nvPr/>
        </p:nvSpPr>
        <p:spPr bwMode="auto">
          <a:xfrm>
            <a:off x="268748" y="1520626"/>
            <a:ext cx="1751442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>
                <a:solidFill>
                  <a:srgbClr val="000000"/>
                </a:solidFill>
                <a:latin typeface="+mj-lt"/>
              </a:rPr>
              <a:t>Ansprechen</a:t>
            </a:r>
            <a:endParaRPr lang="de-AT" sz="2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BF7FB15-C709-980D-BA5E-F9EBD3438591}"/>
              </a:ext>
            </a:extLst>
          </p:cNvPr>
          <p:cNvSpPr/>
          <p:nvPr/>
        </p:nvSpPr>
        <p:spPr bwMode="auto">
          <a:xfrm>
            <a:off x="6143555" y="1508973"/>
            <a:ext cx="5558573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>
                <a:solidFill>
                  <a:srgbClr val="000000"/>
                </a:solidFill>
                <a:latin typeface="+mj-lt"/>
              </a:rPr>
              <a:t>Überleben </a:t>
            </a:r>
            <a:r>
              <a:rPr lang="de-DE">
                <a:solidFill>
                  <a:srgbClr val="000000"/>
                </a:solidFill>
                <a:latin typeface="+mj-lt"/>
              </a:rPr>
              <a:t>(medianes Follow-up: 30,5 Monate)</a:t>
            </a:r>
            <a:endParaRPr lang="de-AT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13283884-5989-D8D2-29DD-007563F1DBCE}"/>
              </a:ext>
            </a:extLst>
          </p:cNvPr>
          <p:cNvSpPr txBox="1"/>
          <p:nvPr/>
        </p:nvSpPr>
        <p:spPr>
          <a:xfrm>
            <a:off x="503955" y="4852174"/>
            <a:ext cx="52635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800"/>
              </a:spcAft>
              <a:buClr>
                <a:srgbClr val="007CC2"/>
              </a:buClr>
              <a:defRPr/>
            </a:pPr>
            <a:r>
              <a:rPr lang="de-DE" sz="1000" kern="0">
                <a:solidFill>
                  <a:srgbClr val="000000"/>
                </a:solidFill>
                <a:latin typeface="+mj-lt"/>
                <a:cs typeface="Lucida Sans Unicode"/>
              </a:rPr>
              <a:t>* 15 Patienten mit auswertbaren MRD-Daten</a:t>
            </a:r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913A543F-047B-D4F2-069C-E7FEAD858C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833628"/>
              </p:ext>
            </p:extLst>
          </p:nvPr>
        </p:nvGraphicFramePr>
        <p:xfrm>
          <a:off x="365125" y="1926061"/>
          <a:ext cx="4752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000">
                  <a:extLst>
                    <a:ext uri="{9D8B030D-6E8A-4147-A177-3AD203B41FA5}">
                      <a16:colId xmlns:a16="http://schemas.microsoft.com/office/drawing/2014/main" val="243671986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421922009"/>
                    </a:ext>
                  </a:extLst>
                </a:gridCol>
              </a:tblGrid>
              <a:tr h="277989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KPd</a:t>
                      </a:r>
                      <a:endParaRPr lang="en-US" sz="1200"/>
                    </a:p>
                    <a:p>
                      <a:pPr algn="ctr"/>
                      <a:r>
                        <a:rPr lang="en-US" sz="1200"/>
                        <a:t>(n = 29)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979365"/>
                  </a:ext>
                </a:extLst>
              </a:tr>
              <a:tr h="166793">
                <a:tc gridSpan="2"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Ansprechrate, % (zu Studienbeginn vs. im Studienverlauf)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047142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≥ CR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24,1 vs. 89,7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798666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≥ VGPR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68,9 vs. 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026070"/>
                  </a:ext>
                </a:extLst>
              </a:tr>
              <a:tr h="166793">
                <a:tc gridSpan="2"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Zeit bis zum besten Ansprechen, Monate 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56996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Median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1,84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61677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Spanne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0–13,34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793097"/>
                  </a:ext>
                </a:extLst>
              </a:tr>
              <a:tr h="166793">
                <a:tc gridSpan="2"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MRD-Status*, 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35873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MRD &lt; 10</a:t>
                      </a:r>
                      <a:r>
                        <a:rPr lang="en-US" sz="1200" b="0" kern="1200" baseline="300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-5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86,7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235972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MRD &lt; 10</a:t>
                      </a:r>
                      <a:r>
                        <a:rPr lang="en-US" sz="1200" b="0" kern="1200" baseline="300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-6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66,7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065844"/>
                  </a:ext>
                </a:extLst>
              </a:tr>
            </a:tbl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535D70FB-EB5B-E7C4-3900-720F679E8CE6}"/>
              </a:ext>
            </a:extLst>
          </p:cNvPr>
          <p:cNvSpPr txBox="1"/>
          <p:nvPr/>
        </p:nvSpPr>
        <p:spPr>
          <a:xfrm>
            <a:off x="9186624" y="1963698"/>
            <a:ext cx="2501421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indent="-228594" defTabSz="914377">
              <a:spcAft>
                <a:spcPts val="800"/>
              </a:spcAft>
              <a:buClr>
                <a:srgbClr val="0063C3"/>
              </a:buClr>
              <a:buFont typeface="Arial" panose="020B0604020202020204" pitchFamily="34" charset="0"/>
              <a:buChar char="•"/>
              <a:defRPr/>
            </a:pPr>
            <a:r>
              <a:rPr lang="de-DE" sz="1400" kern="0">
                <a:solidFill>
                  <a:srgbClr val="000000"/>
                </a:solidFill>
                <a:latin typeface="+mj-lt"/>
                <a:cs typeface="Lucida Sans Unicode"/>
              </a:rPr>
              <a:t>Das 4-Jahres-PFS betrug 54 % (Abb. links).</a:t>
            </a:r>
          </a:p>
          <a:p>
            <a:pPr marL="228594" indent="-228594" defTabSz="914377">
              <a:spcAft>
                <a:spcPts val="800"/>
              </a:spcAft>
              <a:buClr>
                <a:srgbClr val="0063C3"/>
              </a:buClr>
              <a:buFont typeface="Arial" panose="020B0604020202020204" pitchFamily="34" charset="0"/>
              <a:buChar char="•"/>
              <a:defRPr/>
            </a:pPr>
            <a:r>
              <a:rPr lang="de-DE" sz="1400" kern="0">
                <a:solidFill>
                  <a:srgbClr val="000000"/>
                </a:solidFill>
                <a:latin typeface="+mj-lt"/>
                <a:cs typeface="Lucida Sans Unicode"/>
              </a:rPr>
              <a:t>Das 4-Jahres-OS betrug 67 % (Abb. links).</a:t>
            </a:r>
          </a:p>
          <a:p>
            <a:pPr marL="228594" indent="-228594" defTabSz="914377">
              <a:spcAft>
                <a:spcPts val="800"/>
              </a:spcAft>
              <a:buClr>
                <a:srgbClr val="0063C3"/>
              </a:buClr>
              <a:buFont typeface="Arial" panose="020B0604020202020204" pitchFamily="34" charset="0"/>
              <a:buChar char="•"/>
              <a:defRPr/>
            </a:pPr>
            <a:r>
              <a:rPr lang="de-DE" sz="1400" kern="0">
                <a:solidFill>
                  <a:srgbClr val="000000"/>
                </a:solidFill>
                <a:latin typeface="+mj-lt"/>
                <a:cs typeface="Lucida Sans Unicode"/>
              </a:rPr>
              <a:t>Mit Ausnahme von </a:t>
            </a:r>
            <a:br>
              <a:rPr lang="de-DE" sz="1400" kern="0">
                <a:solidFill>
                  <a:srgbClr val="000000"/>
                </a:solidFill>
                <a:latin typeface="+mj-lt"/>
                <a:cs typeface="Lucida Sans Unicode"/>
              </a:rPr>
            </a:br>
            <a:r>
              <a:rPr lang="de-DE" sz="1400" kern="0">
                <a:solidFill>
                  <a:srgbClr val="000000"/>
                </a:solidFill>
                <a:latin typeface="+mj-lt"/>
                <a:cs typeface="Lucida Sans Unicode"/>
              </a:rPr>
              <a:t>1 Patienten hatten alle Teilnehmenden mit progredienter Erkrankung oder Tod HRCA ≥ 2.</a:t>
            </a:r>
          </a:p>
          <a:p>
            <a:pPr marL="228594" indent="-228594" defTabSz="914377">
              <a:spcAft>
                <a:spcPts val="800"/>
              </a:spcAft>
              <a:buClr>
                <a:srgbClr val="0063C3"/>
              </a:buClr>
              <a:buFont typeface="Arial" panose="020B0604020202020204" pitchFamily="34" charset="0"/>
              <a:buChar char="•"/>
              <a:defRPr/>
            </a:pPr>
            <a:r>
              <a:rPr lang="de-DE" sz="1400" kern="0">
                <a:solidFill>
                  <a:srgbClr val="000000"/>
                </a:solidFill>
                <a:latin typeface="+mj-lt"/>
                <a:cs typeface="Lucida Sans Unicode"/>
              </a:rPr>
              <a:t>R-ISS hatte keinen statistisch signifikanten Einfluss auf PFS oder OS.</a:t>
            </a:r>
          </a:p>
        </p:txBody>
      </p:sp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4572C2AE-3570-E53C-DA3E-1934E7B177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64715"/>
              </p:ext>
            </p:extLst>
          </p:nvPr>
        </p:nvGraphicFramePr>
        <p:xfrm>
          <a:off x="6136725" y="1941287"/>
          <a:ext cx="2915425" cy="3733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1452540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19AB70-9A84-22DE-BEC3-1548EC9A2A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918" y="6199408"/>
            <a:ext cx="5728716" cy="493776"/>
          </a:xfrm>
        </p:spPr>
        <p:txBody>
          <a:bodyPr/>
          <a:lstStyle/>
          <a:p>
            <a:r>
              <a:rPr lang="de-DE"/>
              <a:t>KPd: Carfilzomib, Pomalidomid und Dexamethason; MM: multiples Myelom; UE: unerwünschtes Ereignis.</a:t>
            </a:r>
          </a:p>
          <a:p>
            <a:r>
              <a:rPr lang="en-NZ" err="1">
                <a:hlinkClick r:id="rId4"/>
              </a:rPr>
              <a:t>Nooka</a:t>
            </a:r>
            <a:r>
              <a:rPr lang="en-NZ">
                <a:hlinkClick r:id="rId4"/>
              </a:rPr>
              <a:t> AK</a:t>
            </a:r>
            <a:r>
              <a:rPr lang="en-NZ" sz="900">
                <a:hlinkClick r:id="rId4"/>
              </a:rPr>
              <a:t>, et al. IMS. 2023; Abstract P-153</a:t>
            </a:r>
            <a:r>
              <a:rPr lang="en-NZ" sz="900"/>
              <a:t> und </a:t>
            </a:r>
            <a:r>
              <a:rPr lang="de-DE">
                <a:hlinkClick r:id="rId5"/>
              </a:rPr>
              <a:t>NCT03756896</a:t>
            </a:r>
            <a:r>
              <a:rPr lang="de-DE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836063"/>
          </a:xfrm>
        </p:spPr>
        <p:txBody>
          <a:bodyPr/>
          <a:lstStyle/>
          <a:p>
            <a:r>
              <a:rPr lang="de-DE" dirty="0"/>
              <a:t>KPd als Erhaltungstherapie beim Hochrisiko-MM </a:t>
            </a:r>
            <a:br>
              <a:rPr lang="de-DE" dirty="0"/>
            </a:br>
            <a:r>
              <a:rPr lang="de-DE" sz="2133" dirty="0"/>
              <a:t>Single-Centre-Phase II-Studie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54103E9-125E-C2EB-F74A-DC1C7F68AD07}"/>
              </a:ext>
            </a:extLst>
          </p:cNvPr>
          <p:cNvSpPr/>
          <p:nvPr/>
        </p:nvSpPr>
        <p:spPr bwMode="auto">
          <a:xfrm>
            <a:off x="268748" y="1507926"/>
            <a:ext cx="2059218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>
                <a:solidFill>
                  <a:srgbClr val="000000"/>
                </a:solidFill>
                <a:latin typeface="+mj-lt"/>
              </a:rPr>
              <a:t>Verträglichkeit</a:t>
            </a:r>
            <a:endParaRPr lang="de-AT" sz="2000" b="1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913A543F-047B-D4F2-069C-E7FEAD858C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586560"/>
              </p:ext>
            </p:extLst>
          </p:nvPr>
        </p:nvGraphicFramePr>
        <p:xfrm>
          <a:off x="365125" y="1926061"/>
          <a:ext cx="47520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000">
                  <a:extLst>
                    <a:ext uri="{9D8B030D-6E8A-4147-A177-3AD203B41FA5}">
                      <a16:colId xmlns:a16="http://schemas.microsoft.com/office/drawing/2014/main" val="243671986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421922009"/>
                    </a:ext>
                  </a:extLst>
                </a:gridCol>
              </a:tblGrid>
              <a:tr h="277989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KPd</a:t>
                      </a:r>
                      <a:endParaRPr lang="en-US" sz="1200"/>
                    </a:p>
                    <a:p>
                      <a:pPr algn="ctr"/>
                      <a:r>
                        <a:rPr lang="en-US" sz="1200"/>
                        <a:t>(n = 29)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979365"/>
                  </a:ext>
                </a:extLst>
              </a:tr>
              <a:tr h="166793">
                <a:tc gridSpan="2"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Weiterhin in Behandlung*,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047142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Anteil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798666"/>
                  </a:ext>
                </a:extLst>
              </a:tr>
              <a:tr h="166793">
                <a:tc gridSpan="2"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Häufigster Grund für dauerhaften Therapieabbruch,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56996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Krankheitsprogression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34,5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61677"/>
                  </a:ext>
                </a:extLst>
              </a:tr>
              <a:tr h="166793">
                <a:tc gridSpan="2"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Todesfälle, 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35873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baseline="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235972"/>
                  </a:ext>
                </a:extLst>
              </a:tr>
              <a:tr h="166793">
                <a:tc gridSpan="2"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Häufigste Todesursache, 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065844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Krankheitsprogression</a:t>
                      </a:r>
                      <a:endParaRPr lang="de-DE" sz="1200" b="0" kern="1200" baseline="0" noProof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83,3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714715"/>
                  </a:ext>
                </a:extLst>
              </a:tr>
            </a:tbl>
          </a:graphicData>
        </a:graphic>
      </p:graphicFrame>
      <p:sp>
        <p:nvSpPr>
          <p:cNvPr id="2" name="Textfeld 8">
            <a:extLst>
              <a:ext uri="{FF2B5EF4-FFF2-40B4-BE49-F238E27FC236}">
                <a16:creationId xmlns:a16="http://schemas.microsoft.com/office/drawing/2014/main" id="{F33C52B2-4DEC-ED5C-BF0F-DCAE8B62E745}"/>
              </a:ext>
            </a:extLst>
          </p:cNvPr>
          <p:cNvSpPr txBox="1"/>
          <p:nvPr/>
        </p:nvSpPr>
        <p:spPr>
          <a:xfrm>
            <a:off x="364255" y="4610874"/>
            <a:ext cx="52635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800"/>
              </a:spcAft>
              <a:buClr>
                <a:srgbClr val="007CC2"/>
              </a:buClr>
              <a:defRPr/>
            </a:pPr>
            <a:r>
              <a:rPr lang="de-DE" sz="1000" kern="0">
                <a:solidFill>
                  <a:srgbClr val="000000"/>
                </a:solidFill>
                <a:latin typeface="+mj-lt"/>
                <a:cs typeface="Lucida Sans Unicode"/>
              </a:rPr>
              <a:t>* Zum Stichtag 1. Mai 2023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43B068D-C55D-2370-17BE-A275978C6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284058"/>
              </p:ext>
            </p:extLst>
          </p:nvPr>
        </p:nvGraphicFramePr>
        <p:xfrm>
          <a:off x="6270625" y="1456161"/>
          <a:ext cx="4824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546">
                  <a:extLst>
                    <a:ext uri="{9D8B030D-6E8A-4147-A177-3AD203B41FA5}">
                      <a16:colId xmlns:a16="http://schemas.microsoft.com/office/drawing/2014/main" val="2436719863"/>
                    </a:ext>
                  </a:extLst>
                </a:gridCol>
                <a:gridCol w="1571454">
                  <a:extLst>
                    <a:ext uri="{9D8B030D-6E8A-4147-A177-3AD203B41FA5}">
                      <a16:colId xmlns:a16="http://schemas.microsoft.com/office/drawing/2014/main" val="2421922009"/>
                    </a:ext>
                  </a:extLst>
                </a:gridCol>
              </a:tblGrid>
              <a:tr h="277989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/>
                        <a:t>Unerwünschte Ereignisse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KPd</a:t>
                      </a:r>
                      <a:endParaRPr lang="en-US" sz="1200"/>
                    </a:p>
                    <a:p>
                      <a:pPr algn="ctr"/>
                      <a:r>
                        <a:rPr lang="en-US" sz="1200"/>
                        <a:t>(n = 29)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979365"/>
                  </a:ext>
                </a:extLst>
              </a:tr>
              <a:tr h="166793">
                <a:tc gridSpan="2"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Häufigste hämatologische behandlungsbezogene UE,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047142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Neutropenie [Grad 3/4]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55,2 [55,2]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798666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Anämie [Grad 3/4]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13,8 [0]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548857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Thrombozytopenie</a:t>
                      </a: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[Grad 3/4]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10,3 [3,4]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454532"/>
                  </a:ext>
                </a:extLst>
              </a:tr>
              <a:tr h="166793">
                <a:tc gridSpan="2"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Häufigste nicht-hämatologische behandlungsbezogene UE,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56996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Hypophosphatämie [Grad 3/4]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69 [27,6]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61677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Muskelkrämpfe [Grad 3/4]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38,8 [3,4]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996299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Hypomagnesiämie</a:t>
                      </a: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[Grad 3/4]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27,5 [0]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741119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Kopfschmerzen [Grad 3/4]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24,1 [3,42]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615708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Agitation [Grad 3/4]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20,7 [0]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837404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Akneiformer</a:t>
                      </a: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Ausschlag [Grad 3/4]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20,7 [0]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900742"/>
                  </a:ext>
                </a:extLst>
              </a:tr>
              <a:tr h="166793">
                <a:tc gridSpan="2"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Behandlungsbezogene UE von Interesse, 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35873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baseline="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Kardiale UE </a:t>
                      </a: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[Grad 3/4]</a:t>
                      </a:r>
                      <a:endParaRPr lang="de-DE" sz="1200" b="0" kern="1200" baseline="0" noProof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13,8 [3,4]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235972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baseline="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Katarakt </a:t>
                      </a: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[Grad 3/4]</a:t>
                      </a:r>
                      <a:endParaRPr lang="de-DE" sz="1200" b="0" kern="1200" baseline="0" noProof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17,2 [17,2]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294065"/>
                  </a:ext>
                </a:extLst>
              </a:tr>
              <a:tr h="166793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baseline="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Schlaganfall </a:t>
                      </a:r>
                      <a:r>
                        <a:rPr lang="de-DE" sz="1200" b="0" kern="1200" noProof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[Grad 3/4]</a:t>
                      </a:r>
                      <a:endParaRPr lang="de-DE" sz="1200" b="0" kern="1200" baseline="0" noProof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3,4 [3,4]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714715"/>
                  </a:ext>
                </a:extLst>
              </a:tr>
            </a:tbl>
          </a:graphicData>
        </a:graphic>
      </p:graphicFrame>
      <p:sp>
        <p:nvSpPr>
          <p:cNvPr id="4" name="Inhaltsplatzhalter 8">
            <a:extLst>
              <a:ext uri="{FF2B5EF4-FFF2-40B4-BE49-F238E27FC236}">
                <a16:creationId xmlns:a16="http://schemas.microsoft.com/office/drawing/2014/main" id="{E1974AB7-AF25-551C-7AE5-7774047F858D}"/>
              </a:ext>
            </a:extLst>
          </p:cNvPr>
          <p:cNvSpPr txBox="1">
            <a:spLocks/>
          </p:cNvSpPr>
          <p:nvPr/>
        </p:nvSpPr>
        <p:spPr>
          <a:xfrm>
            <a:off x="367200" y="5047631"/>
            <a:ext cx="5728716" cy="6324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tabLst/>
              <a:defRPr sz="900" b="0" i="1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273368" indent="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None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None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31520" indent="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914400" indent="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None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cap="all">
                <a:solidFill>
                  <a:srgbClr val="0063C3"/>
                </a:solidFill>
              </a:rPr>
              <a:t>Die Behandlung mit KP</a:t>
            </a:r>
            <a:r>
              <a:rPr lang="de-DE" sz="1600" b="1" i="0">
                <a:solidFill>
                  <a:srgbClr val="0063C3"/>
                </a:solidFill>
              </a:rPr>
              <a:t>d</a:t>
            </a:r>
            <a:r>
              <a:rPr lang="de-DE" sz="1600" b="1" i="0" cap="all">
                <a:solidFill>
                  <a:srgbClr val="0063C3"/>
                </a:solidFill>
              </a:rPr>
              <a:t> war wirksam und verträglich. Die Ergebnisse Unterstützen die weitere Untersuchung von Erhaltungstherapien für Patienten mit Hochrisiko-Zytogenetik.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0921230-F203-59C6-1F86-80941B01D7C5}"/>
              </a:ext>
            </a:extLst>
          </p:cNvPr>
          <p:cNvSpPr/>
          <p:nvPr/>
        </p:nvSpPr>
        <p:spPr>
          <a:xfrm rot="5400000">
            <a:off x="-199053" y="5294431"/>
            <a:ext cx="540000" cy="141895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2700000" scaled="1"/>
          </a:gra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63744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39350" y="2348882"/>
            <a:ext cx="11713468" cy="2016225"/>
          </a:xfrm>
        </p:spPr>
        <p:txBody>
          <a:bodyPr/>
          <a:lstStyle/>
          <a:p>
            <a:pPr algn="ctr"/>
            <a:r>
              <a:rPr lang="de-DE" sz="2667" dirty="0">
                <a:solidFill>
                  <a:schemeClr val="tx1"/>
                </a:solidFill>
              </a:rPr>
              <a:t>Diese Präsentation ist urheberechtlich geschützt durch </a:t>
            </a:r>
            <a:r>
              <a:rPr lang="de-DE" sz="2667" dirty="0" err="1">
                <a:solidFill>
                  <a:schemeClr val="tx1"/>
                </a:solidFill>
              </a:rPr>
              <a:t>Amgen</a:t>
            </a:r>
            <a:r>
              <a:rPr lang="de-DE" sz="2667" dirty="0">
                <a:solidFill>
                  <a:schemeClr val="tx1"/>
                </a:solidFill>
              </a:rPr>
              <a:t> GmbH. </a:t>
            </a:r>
            <a:r>
              <a:rPr lang="de-DE" sz="2667" dirty="0" err="1">
                <a:solidFill>
                  <a:schemeClr val="tx1"/>
                </a:solidFill>
              </a:rPr>
              <a:t>Amgen</a:t>
            </a:r>
            <a:r>
              <a:rPr lang="de-DE" sz="2667" dirty="0">
                <a:solidFill>
                  <a:schemeClr val="tx1"/>
                </a:solidFill>
              </a:rPr>
              <a:t> GmbH stellt dieses Präsentationsmaterial für Angehörige des medizinischen Fachkreises mit Zugang zur </a:t>
            </a:r>
            <a:r>
              <a:rPr lang="de-DE" sz="2667" dirty="0" err="1">
                <a:solidFill>
                  <a:schemeClr val="tx1"/>
                </a:solidFill>
              </a:rPr>
              <a:t>Oncology</a:t>
            </a:r>
            <a:r>
              <a:rPr lang="de-DE" sz="2667" dirty="0">
                <a:solidFill>
                  <a:schemeClr val="tx1"/>
                </a:solidFill>
              </a:rPr>
              <a:t> </a:t>
            </a:r>
            <a:r>
              <a:rPr lang="de-DE" sz="2667" dirty="0" err="1">
                <a:solidFill>
                  <a:schemeClr val="tx1"/>
                </a:solidFill>
              </a:rPr>
              <a:t>Horizons</a:t>
            </a:r>
            <a:r>
              <a:rPr lang="de-DE" sz="2667" dirty="0">
                <a:solidFill>
                  <a:schemeClr val="tx1"/>
                </a:solidFill>
              </a:rPr>
              <a:t> Webseite zur Verfügung. Es dient ausschließlich zur eigenen Verwendung und darf nicht an Dritte weitergeleitet werden. Es dürfen keine inhaltlichen Änderungen vorgenommen werden.</a:t>
            </a:r>
          </a:p>
        </p:txBody>
      </p:sp>
      <p:sp>
        <p:nvSpPr>
          <p:cNvPr id="2" name="Rectangle 1"/>
          <p:cNvSpPr/>
          <p:nvPr/>
        </p:nvSpPr>
        <p:spPr>
          <a:xfrm rot="5400000">
            <a:off x="11011534" y="5576140"/>
            <a:ext cx="159530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067" dirty="0"/>
              <a:t>SC-AT-NP-00098 10.23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360071914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0CB6-29C1-4E48-B351-3DFB0523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Isatuximab plus Carfilzomib and Dexamethasone Versus Carfilzomib and Dexamethasone in Patients With RRMM (IKEMA): Final Overall Survival Analysis</a:t>
            </a:r>
            <a:br>
              <a:rPr lang="en-US"/>
            </a:br>
            <a:r>
              <a:rPr lang="da-DK" sz="1800"/>
              <a:t>Moreau P, et al. IMS 2023; </a:t>
            </a:r>
            <a:r>
              <a:rPr lang="de-DE" sz="1800"/>
              <a:t>27.–30. September 2023; Athen, Griechenland</a:t>
            </a:r>
            <a:endParaRPr lang="en-DE" baseline="3000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88AF76A-6980-1882-21D2-A6FEC1ABE864}"/>
              </a:ext>
            </a:extLst>
          </p:cNvPr>
          <p:cNvSpPr txBox="1"/>
          <p:nvPr/>
        </p:nvSpPr>
        <p:spPr>
          <a:xfrm>
            <a:off x="365125" y="6326409"/>
            <a:ext cx="10260203" cy="43088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i="0">
                <a:solidFill>
                  <a:schemeClr val="bg1"/>
                </a:solidFill>
                <a:latin typeface="Century Gothic" panose="020B0502020202020204" pitchFamily="34" charset="0"/>
              </a:rPr>
              <a:t>Abstract OA-48.</a:t>
            </a:r>
          </a:p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IMS: International Myeloma Society; RRMM: </a:t>
            </a:r>
            <a:r>
              <a:rPr kumimoji="0" lang="en-US" sz="110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rezidiviertes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/</a:t>
            </a:r>
            <a:r>
              <a:rPr kumimoji="0" lang="en-US" sz="110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refraktäres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Multiples </a:t>
            </a:r>
            <a:r>
              <a:rPr kumimoji="0" lang="en-US" sz="110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Myelom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85406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nhaltsplatzhalter 25">
            <a:extLst>
              <a:ext uri="{FF2B5EF4-FFF2-40B4-BE49-F238E27FC236}">
                <a16:creationId xmlns:a16="http://schemas.microsoft.com/office/drawing/2014/main" id="{33C056AD-C430-AABF-65EF-1059E3CD72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7751" y="3822476"/>
            <a:ext cx="3849192" cy="1636532"/>
          </a:xfrm>
        </p:spPr>
        <p:txBody>
          <a:bodyPr/>
          <a:lstStyle/>
          <a:p>
            <a:pPr marL="0" indent="0">
              <a:buNone/>
            </a:pPr>
            <a:r>
              <a:rPr lang="de-DE" sz="1400" b="1"/>
              <a:t>Primärer Endpunkt</a:t>
            </a:r>
          </a:p>
          <a:p>
            <a:r>
              <a:rPr lang="de-DE" sz="1400"/>
              <a:t>PFS</a:t>
            </a:r>
          </a:p>
          <a:p>
            <a:pPr marL="0" indent="0">
              <a:buNone/>
            </a:pPr>
            <a:r>
              <a:rPr lang="de-DE" sz="1400" b="1"/>
              <a:t>Wichtigste sekundäre Endpunkte </a:t>
            </a:r>
          </a:p>
          <a:p>
            <a:r>
              <a:rPr lang="de-DE" sz="1400"/>
              <a:t>ORR, ≥ VGPR, CRR bis zu 36 Monate, MRD-Negativitäts-Rate</a:t>
            </a:r>
            <a:r>
              <a:rPr lang="de-DE" sz="1400" baseline="30000"/>
              <a:t>§</a:t>
            </a:r>
            <a:r>
              <a:rPr lang="de-DE" sz="1400"/>
              <a:t>, OS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6007F1B4-8FBE-F2DA-73EC-3EF817A884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284" y="5793084"/>
            <a:ext cx="11390520" cy="534564"/>
          </a:xfrm>
        </p:spPr>
        <p:txBody>
          <a:bodyPr/>
          <a:lstStyle/>
          <a:p>
            <a:r>
              <a:rPr lang="de-DE" sz="900"/>
              <a:t>*</a:t>
            </a:r>
            <a:r>
              <a:rPr lang="de-DE" sz="900" err="1"/>
              <a:t>Isatuximab</a:t>
            </a:r>
            <a:r>
              <a:rPr lang="de-DE" sz="900"/>
              <a:t> 10 mg/kg wöchentlich für 4 Wochen, dann alle 2 Wochen. </a:t>
            </a:r>
            <a:r>
              <a:rPr lang="de-DE" sz="900" baseline="30000"/>
              <a:t>1,2 †</a:t>
            </a:r>
            <a:r>
              <a:rPr lang="de-DE" sz="900" err="1"/>
              <a:t>Carfilzomib</a:t>
            </a:r>
            <a:r>
              <a:rPr lang="de-DE" sz="900"/>
              <a:t> 20 mg/m2 Tag 1 und 2 nur in Zyklus 1, danach 56 mg/m2. </a:t>
            </a:r>
            <a:r>
              <a:rPr lang="de-DE" sz="900" baseline="30000"/>
              <a:t>1,2 ‡</a:t>
            </a:r>
            <a:r>
              <a:rPr lang="de-DE" sz="900"/>
              <a:t>Zweimal wöchentlich mit </a:t>
            </a:r>
            <a:r>
              <a:rPr lang="de-DE" sz="900" err="1"/>
              <a:t>Carfilzomib</a:t>
            </a:r>
            <a:r>
              <a:rPr lang="de-DE" sz="900"/>
              <a:t>- und/oder Isatuximab-Infusionen.</a:t>
            </a:r>
            <a:r>
              <a:rPr lang="de-DE" sz="900" baseline="30000"/>
              <a:t>1 §</a:t>
            </a:r>
            <a:r>
              <a:rPr lang="de-DE" sz="900"/>
              <a:t>Bestimmung der MRD-Negativitäts-Rate mittels NGS und einer Sensitivität von 10</a:t>
            </a:r>
            <a:r>
              <a:rPr lang="de-DE" sz="900" baseline="30000"/>
              <a:t>-5</a:t>
            </a:r>
            <a:r>
              <a:rPr lang="de-DE" sz="900"/>
              <a:t>.</a:t>
            </a:r>
          </a:p>
          <a:p>
            <a:r>
              <a:rPr lang="de-DE" sz="900"/>
              <a:t>CRR: komplette Remissionsrate; ECOG PS: Eastern Cooperative Oncology Group Performance-Status; IsaKd: Isatuximab, Carfilzomib, Dexamethason; i.v., intravenös; Kd: Carfilzomib, Dexamethason; </a:t>
            </a:r>
            <a:br>
              <a:rPr lang="de-DE" sz="900"/>
            </a:br>
            <a:r>
              <a:rPr lang="de-DE" sz="900"/>
              <a:t>LVEF: linksventrikuläre Ejektionsfraktion; MRD: minimale Resterkrankung; n: Anzahl Patienten; NGS: Next Generation Sequencing; ORR: Gesamtansprechrate; OS: Gesamtüberleben; PD: Krankheitsprogression; PFS, progressionsfreies Überleben; p.o.: peroral; R: Ratio; RRMM: rezidiviertes oder refraktäres multiples Myelom; q28d: alle 28 Tage; VGPR: sehr gutes Teilansprechen.</a:t>
            </a:r>
          </a:p>
          <a:p>
            <a:pPr marL="0" indent="0">
              <a:buNone/>
            </a:pPr>
            <a:r>
              <a:rPr lang="da-DK" sz="900">
                <a:hlinkClick r:id="rId3"/>
              </a:rPr>
              <a:t>Moreau P, et al. Abstract OA-48</a:t>
            </a:r>
            <a:r>
              <a:rPr lang="da-DK" sz="900"/>
              <a:t> </a:t>
            </a:r>
            <a:r>
              <a:rPr lang="en-NZ" sz="900" i="1" kern="0">
                <a:latin typeface="Century Gothic" panose="020B0502020202020204" pitchFamily="34" charset="0"/>
              </a:rPr>
              <a:t>und </a:t>
            </a:r>
            <a:r>
              <a:rPr lang="en-NZ" sz="900" i="1" kern="0">
                <a:latin typeface="Century Gothic" panose="020B0502020202020204" pitchFamily="34" charset="0"/>
                <a:hlinkClick r:id="rId4"/>
              </a:rPr>
              <a:t>NCT03275285</a:t>
            </a:r>
            <a:r>
              <a:rPr lang="en-NZ" sz="900" i="1" kern="0">
                <a:latin typeface="Century Gothic" panose="020B0502020202020204" pitchFamily="34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5EE7D9-7A1C-4EB8-A64A-2A6AE7EF9420}"/>
              </a:ext>
            </a:extLst>
          </p:cNvPr>
          <p:cNvGrpSpPr/>
          <p:nvPr/>
        </p:nvGrpSpPr>
        <p:grpSpPr>
          <a:xfrm>
            <a:off x="4614543" y="1459674"/>
            <a:ext cx="3541125" cy="1967531"/>
            <a:chOff x="3001992" y="1942325"/>
            <a:chExt cx="2798175" cy="1967531"/>
          </a:xfrm>
        </p:grpSpPr>
        <p:sp>
          <p:nvSpPr>
            <p:cNvPr id="7" name="Rounded Rectangle 32">
              <a:extLst>
                <a:ext uri="{FF2B5EF4-FFF2-40B4-BE49-F238E27FC236}">
                  <a16:creationId xmlns:a16="http://schemas.microsoft.com/office/drawing/2014/main" id="{5A5A5388-64FC-CBD9-9B56-6FE40DB61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1992" y="2291880"/>
              <a:ext cx="2798175" cy="1617976"/>
            </a:xfrm>
            <a:prstGeom prst="rect">
              <a:avLst/>
            </a:prstGeom>
            <a:solidFill>
              <a:srgbClr val="0063C3"/>
            </a:solidFill>
            <a:ln w="19050">
              <a:noFill/>
              <a:headEnd/>
              <a:tailEnd/>
            </a:ln>
            <a:effectLst/>
          </p:spPr>
          <p:txBody>
            <a:bodyPr anchor="ctr"/>
            <a:lstStyle/>
            <a:p>
              <a:pPr defTabSz="685750">
                <a:lnSpc>
                  <a:spcPct val="87000"/>
                </a:lnSpc>
                <a:defRPr/>
              </a:pPr>
              <a:r>
                <a:rPr lang="en-US" sz="1200" b="1" err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Isatuximab</a:t>
              </a:r>
              <a:r>
                <a:rPr lang="en-US" sz="1200" b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 10 mg/kg*</a:t>
              </a:r>
              <a:r>
                <a:rPr lang="en-US" sz="1200" b="1" baseline="30000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200" b="1" err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i</a:t>
              </a:r>
              <a:r>
                <a:rPr lang="en-US" sz="1200" b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. v.</a:t>
              </a:r>
            </a:p>
            <a:p>
              <a:pPr defTabSz="685750">
                <a:lnSpc>
                  <a:spcPct val="87000"/>
                </a:lnSpc>
                <a:defRPr/>
              </a:pPr>
              <a:r>
                <a:rPr lang="en-US" sz="1200" i="1" err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Zyklus</a:t>
              </a:r>
              <a:r>
                <a:rPr lang="en-US" sz="1200" i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 1: Tag 1, 8, 15, 22</a:t>
              </a:r>
            </a:p>
            <a:p>
              <a:pPr defTabSz="685750">
                <a:lnSpc>
                  <a:spcPct val="87000"/>
                </a:lnSpc>
                <a:defRPr/>
              </a:pPr>
              <a:r>
                <a:rPr lang="en-US" sz="1200" i="1" err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Zyklus</a:t>
              </a:r>
              <a:r>
                <a:rPr lang="en-US" sz="1200" i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 2+: Tag 1, 15</a:t>
              </a:r>
            </a:p>
            <a:p>
              <a:pPr defTabSz="685750">
                <a:lnSpc>
                  <a:spcPct val="87000"/>
                </a:lnSpc>
                <a:defRPr/>
              </a:pPr>
              <a:r>
                <a:rPr lang="en-US" sz="1200" i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 </a:t>
              </a:r>
            </a:p>
            <a:p>
              <a:pPr defTabSz="685750">
                <a:lnSpc>
                  <a:spcPct val="87000"/>
                </a:lnSpc>
                <a:defRPr/>
              </a:pPr>
              <a:r>
                <a:rPr lang="en-US" sz="1200" b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Carfilzomib: 20/56 mg/m</a:t>
              </a:r>
              <a:r>
                <a:rPr lang="en-US" sz="1200" b="1" baseline="30000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2† </a:t>
              </a:r>
              <a:r>
                <a:rPr lang="en-US" sz="1200" b="1" err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i</a:t>
              </a:r>
              <a:r>
                <a:rPr lang="en-US" sz="1200" b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. v.</a:t>
              </a:r>
            </a:p>
            <a:p>
              <a:pPr defTabSz="685750">
                <a:lnSpc>
                  <a:spcPct val="87000"/>
                </a:lnSpc>
                <a:defRPr/>
              </a:pPr>
              <a:r>
                <a:rPr lang="en-US" sz="1200" i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Tag 1, 2, 8, 9, 15, 16</a:t>
              </a:r>
            </a:p>
            <a:p>
              <a:pPr defTabSz="685750">
                <a:lnSpc>
                  <a:spcPct val="87000"/>
                </a:lnSpc>
                <a:defRPr/>
              </a:pPr>
              <a:endParaRPr lang="en-US" sz="1200" i="1">
                <a:solidFill>
                  <a:srgbClr val="FFFFFF"/>
                </a:solidFill>
                <a:latin typeface="+mj-lt"/>
                <a:ea typeface="ＭＳ Ｐゴシック" charset="-128"/>
                <a:cs typeface="Arial" pitchFamily="34" charset="0"/>
              </a:endParaRPr>
            </a:p>
            <a:p>
              <a:pPr defTabSz="685750">
                <a:lnSpc>
                  <a:spcPct val="87000"/>
                </a:lnSpc>
                <a:defRPr/>
              </a:pPr>
              <a:r>
                <a:rPr lang="en-US" sz="1200" b="1" err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Dexamethason</a:t>
              </a:r>
              <a:r>
                <a:rPr lang="en-US" sz="1200" b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: 20 mg</a:t>
              </a:r>
              <a:r>
                <a:rPr lang="en-US" sz="1200" b="1" baseline="30000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‡ </a:t>
              </a:r>
              <a:r>
                <a:rPr lang="en-US" sz="1200" b="1" err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i</a:t>
              </a:r>
              <a:r>
                <a:rPr lang="en-US" sz="1200" b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. v. </a:t>
              </a:r>
              <a:r>
                <a:rPr lang="en-US" sz="1200" b="1" err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oder</a:t>
              </a:r>
              <a:r>
                <a:rPr lang="en-US" sz="1200" b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 p. o.</a:t>
              </a:r>
              <a:endParaRPr lang="en-US" sz="1200" b="1" baseline="30000">
                <a:solidFill>
                  <a:srgbClr val="FFFFFF"/>
                </a:solidFill>
                <a:latin typeface="+mj-lt"/>
                <a:ea typeface="ＭＳ Ｐゴシック" charset="-128"/>
                <a:cs typeface="Arial" pitchFamily="34" charset="0"/>
              </a:endParaRPr>
            </a:p>
            <a:p>
              <a:pPr defTabSz="685750">
                <a:lnSpc>
                  <a:spcPct val="87000"/>
                </a:lnSpc>
                <a:defRPr/>
              </a:pPr>
              <a:r>
                <a:rPr lang="en-US" sz="1200" i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Tag 1, 2, 8, 9, 15, 16, 22, 23</a:t>
              </a:r>
            </a:p>
          </p:txBody>
        </p:sp>
        <p:sp>
          <p:nvSpPr>
            <p:cNvPr id="8" name="Rounded Rectangle 32">
              <a:extLst>
                <a:ext uri="{FF2B5EF4-FFF2-40B4-BE49-F238E27FC236}">
                  <a16:creationId xmlns:a16="http://schemas.microsoft.com/office/drawing/2014/main" id="{F5645189-A336-7CE4-A086-D00D90D9F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1992" y="1942325"/>
              <a:ext cx="2798175" cy="34972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6809" tIns="38405" rIns="76809" bIns="38405" anchor="ctr"/>
            <a:lstStyle/>
            <a:p>
              <a:pPr algn="ctr" defTabSz="1219140">
                <a:defRPr/>
              </a:pPr>
              <a:r>
                <a:rPr lang="en-GB" sz="1400" b="1" err="1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IsaKd</a:t>
              </a:r>
              <a:r>
                <a:rPr lang="en-GB" sz="1400" b="1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 (n=179)</a:t>
              </a:r>
              <a:endParaRPr lang="en-GB" sz="1400" baseline="30000">
                <a:solidFill>
                  <a:srgbClr val="00000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F72C172-3AF2-0EE9-1B40-4DDA66DC1C1C}"/>
              </a:ext>
            </a:extLst>
          </p:cNvPr>
          <p:cNvGrpSpPr/>
          <p:nvPr/>
        </p:nvGrpSpPr>
        <p:grpSpPr>
          <a:xfrm>
            <a:off x="4614543" y="3539131"/>
            <a:ext cx="3541125" cy="1680611"/>
            <a:chOff x="5950650" y="1948588"/>
            <a:chExt cx="2706863" cy="1680611"/>
          </a:xfrm>
        </p:grpSpPr>
        <p:sp>
          <p:nvSpPr>
            <p:cNvPr id="13" name="Rounded Rectangle 32">
              <a:extLst>
                <a:ext uri="{FF2B5EF4-FFF2-40B4-BE49-F238E27FC236}">
                  <a16:creationId xmlns:a16="http://schemas.microsoft.com/office/drawing/2014/main" id="{158D5B0A-A301-6F57-19B2-7D47D3E1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0650" y="1948588"/>
              <a:ext cx="2706863" cy="3722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6809" tIns="38405" rIns="76809" bIns="38405" anchor="ctr"/>
            <a:lstStyle/>
            <a:p>
              <a:pPr algn="ctr" defTabSz="1219140">
                <a:defRPr/>
              </a:pPr>
              <a:r>
                <a:rPr lang="en-GB" sz="1333" b="1" err="1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Kd</a:t>
              </a:r>
              <a:r>
                <a:rPr lang="en-GB" sz="1333" b="1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 (n=123)</a:t>
              </a:r>
            </a:p>
          </p:txBody>
        </p:sp>
        <p:sp>
          <p:nvSpPr>
            <p:cNvPr id="15" name="Rounded Rectangle 32">
              <a:extLst>
                <a:ext uri="{FF2B5EF4-FFF2-40B4-BE49-F238E27FC236}">
                  <a16:creationId xmlns:a16="http://schemas.microsoft.com/office/drawing/2014/main" id="{6B45CCFD-1C2E-181E-4972-0D130D881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0650" y="2312805"/>
              <a:ext cx="2706863" cy="1316394"/>
            </a:xfrm>
            <a:prstGeom prst="rect">
              <a:avLst/>
            </a:prstGeom>
            <a:solidFill>
              <a:srgbClr val="0063C3"/>
            </a:solidFill>
            <a:ln w="19050">
              <a:noFill/>
              <a:headEnd/>
              <a:tailEnd/>
            </a:ln>
            <a:effectLst/>
          </p:spPr>
          <p:txBody>
            <a:bodyPr anchor="ctr"/>
            <a:lstStyle/>
            <a:p>
              <a:pPr defTabSz="685750">
                <a:defRPr/>
              </a:pPr>
              <a:r>
                <a:rPr lang="en-US" sz="1200" b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Carfilzomib: 20/56 mg/m</a:t>
              </a:r>
              <a:r>
                <a:rPr lang="en-US" sz="1200" b="1" baseline="30000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2† </a:t>
              </a:r>
              <a:r>
                <a:rPr lang="en-US" sz="1200" b="1" err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i</a:t>
              </a:r>
              <a:r>
                <a:rPr lang="en-US" sz="1200" b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. v.</a:t>
              </a:r>
              <a:endParaRPr lang="en-US" sz="1200" b="1" baseline="30000">
                <a:solidFill>
                  <a:srgbClr val="FFFFFF"/>
                </a:solidFill>
                <a:latin typeface="+mj-lt"/>
                <a:ea typeface="ＭＳ Ｐゴシック" charset="-128"/>
                <a:cs typeface="Arial" pitchFamily="34" charset="0"/>
              </a:endParaRPr>
            </a:p>
            <a:p>
              <a:pPr defTabSz="685750">
                <a:defRPr/>
              </a:pPr>
              <a:r>
                <a:rPr lang="en-US" sz="1200" i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Tag 1, 2, 8, 9, 15, 16; </a:t>
              </a:r>
              <a:br>
                <a:rPr lang="en-US" sz="1200" i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</a:br>
              <a:endParaRPr lang="en-US" sz="600" b="1" i="1">
                <a:solidFill>
                  <a:srgbClr val="FFFFFF"/>
                </a:solidFill>
                <a:latin typeface="+mj-lt"/>
                <a:ea typeface="ＭＳ Ｐゴシック" charset="-128"/>
                <a:cs typeface="Arial" pitchFamily="34" charset="0"/>
              </a:endParaRPr>
            </a:p>
            <a:p>
              <a:pPr defTabSz="685750">
                <a:defRPr/>
              </a:pPr>
              <a:r>
                <a:rPr lang="en-US" sz="1200" b="1" err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Dexamethason</a:t>
              </a:r>
              <a:r>
                <a:rPr lang="en-US" sz="1200" b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: 20 mg</a:t>
              </a:r>
              <a:r>
                <a:rPr lang="en-US" sz="1200" b="1" baseline="30000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‡ </a:t>
              </a:r>
              <a:r>
                <a:rPr lang="en-US" sz="1200" b="1" err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i</a:t>
              </a:r>
              <a:r>
                <a:rPr lang="en-US" sz="1200" b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. v. </a:t>
              </a:r>
              <a:r>
                <a:rPr lang="en-US" sz="1200" b="1" err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oder</a:t>
              </a:r>
              <a:r>
                <a:rPr lang="en-US" sz="1200" b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 p. o.</a:t>
              </a:r>
              <a:endParaRPr lang="en-US" sz="1200" b="1" baseline="30000">
                <a:solidFill>
                  <a:srgbClr val="FFFFFF"/>
                </a:solidFill>
                <a:latin typeface="+mj-lt"/>
                <a:ea typeface="ＭＳ Ｐゴシック" charset="-128"/>
                <a:cs typeface="Arial" pitchFamily="34" charset="0"/>
              </a:endParaRPr>
            </a:p>
            <a:p>
              <a:pPr defTabSz="685750">
                <a:defRPr/>
              </a:pPr>
              <a:r>
                <a:rPr lang="en-US" sz="1200" i="1">
                  <a:solidFill>
                    <a:srgbClr val="FFFFFF"/>
                  </a:solidFill>
                  <a:latin typeface="+mj-lt"/>
                  <a:ea typeface="ＭＳ Ｐゴシック" charset="-128"/>
                  <a:cs typeface="Arial" pitchFamily="34" charset="0"/>
                </a:rPr>
                <a:t>Tag 1, 2, 8, 9, 15, 16, 22, 23</a:t>
              </a:r>
            </a:p>
          </p:txBody>
        </p:sp>
      </p:grpSp>
      <p:sp>
        <p:nvSpPr>
          <p:cNvPr id="20" name="Rounded Rectangle 32">
            <a:extLst>
              <a:ext uri="{FF2B5EF4-FFF2-40B4-BE49-F238E27FC236}">
                <a16:creationId xmlns:a16="http://schemas.microsoft.com/office/drawing/2014/main" id="{13CC8594-06DE-0F91-6BD9-2A6CA6D2E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5993" y="2603618"/>
            <a:ext cx="2413274" cy="1396930"/>
          </a:xfrm>
          <a:prstGeom prst="rect">
            <a:avLst/>
          </a:prstGeom>
          <a:solidFill>
            <a:schemeClr val="bg2"/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6809" tIns="38405" rIns="76809" bIns="38405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FF"/>
                </a:solidFill>
                <a:latin typeface="+mj-lt"/>
              </a:rPr>
              <a:t>q28d bis PD </a:t>
            </a:r>
            <a:r>
              <a:rPr lang="en-US" b="1" err="1">
                <a:solidFill>
                  <a:srgbClr val="FFFFFF"/>
                </a:solidFill>
                <a:latin typeface="+mj-lt"/>
              </a:rPr>
              <a:t>oder</a:t>
            </a:r>
            <a:r>
              <a:rPr lang="en-US" b="1">
                <a:solidFill>
                  <a:srgbClr val="FFFFFF"/>
                </a:solidFill>
                <a:latin typeface="+mj-lt"/>
              </a:rPr>
              <a:t> </a:t>
            </a:r>
            <a:r>
              <a:rPr lang="en-US" b="1" err="1">
                <a:solidFill>
                  <a:srgbClr val="FFFFFF"/>
                </a:solidFill>
                <a:latin typeface="+mj-lt"/>
              </a:rPr>
              <a:t>Unverträglichkeit</a:t>
            </a:r>
            <a:endParaRPr lang="en-US"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" name="Inhaltsplatzhalter 26">
            <a:extLst>
              <a:ext uri="{FF2B5EF4-FFF2-40B4-BE49-F238E27FC236}">
                <a16:creationId xmlns:a16="http://schemas.microsoft.com/office/drawing/2014/main" id="{2AE39C94-C51B-25B0-0A58-8BD4F0575D80}"/>
              </a:ext>
            </a:extLst>
          </p:cNvPr>
          <p:cNvSpPr txBox="1">
            <a:spLocks/>
          </p:cNvSpPr>
          <p:nvPr/>
        </p:nvSpPr>
        <p:spPr>
          <a:xfrm>
            <a:off x="367284" y="1574801"/>
            <a:ext cx="2125749" cy="365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kern="0"/>
              <a:t>Studiendesign</a:t>
            </a:r>
            <a:endParaRPr lang="de-DE" b="1" kern="0" baseline="30000"/>
          </a:p>
        </p:txBody>
      </p:sp>
      <p:sp>
        <p:nvSpPr>
          <p:cNvPr id="22" name="Titel 3">
            <a:extLst>
              <a:ext uri="{FF2B5EF4-FFF2-40B4-BE49-F238E27FC236}">
                <a16:creationId xmlns:a16="http://schemas.microsoft.com/office/drawing/2014/main" id="{A2AC3076-CD01-8C2D-3109-777CCB291FAF}"/>
              </a:ext>
            </a:extLst>
          </p:cNvPr>
          <p:cNvSpPr txBox="1">
            <a:spLocks/>
          </p:cNvSpPr>
          <p:nvPr/>
        </p:nvSpPr>
        <p:spPr>
          <a:xfrm>
            <a:off x="363600" y="367200"/>
            <a:ext cx="11461750" cy="81560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37933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300" b="1" i="0" kern="1200" cap="none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457109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914217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1371326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1828434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/>
              <a:t>IKEMA-</a:t>
            </a:r>
            <a:r>
              <a:rPr lang="en-US" err="1"/>
              <a:t>Studie</a:t>
            </a:r>
            <a:r>
              <a:rPr lang="en-US"/>
              <a:t>: </a:t>
            </a:r>
            <a:r>
              <a:rPr lang="en-US" err="1"/>
              <a:t>Analyse</a:t>
            </a:r>
            <a:r>
              <a:rPr lang="en-US"/>
              <a:t> </a:t>
            </a:r>
            <a:r>
              <a:rPr lang="en-US" err="1"/>
              <a:t>Gesamtüberleben</a:t>
            </a:r>
            <a:br>
              <a:rPr lang="en-US" sz="3600"/>
            </a:br>
            <a:r>
              <a:rPr lang="en-US" sz="2000" err="1"/>
              <a:t>IsaKd</a:t>
            </a:r>
            <a:r>
              <a:rPr lang="en-US" sz="2000"/>
              <a:t> vs. </a:t>
            </a:r>
            <a:r>
              <a:rPr lang="en-US" sz="2000" err="1"/>
              <a:t>Kd</a:t>
            </a:r>
            <a:r>
              <a:rPr lang="en-US" sz="2000"/>
              <a:t> </a:t>
            </a:r>
            <a:r>
              <a:rPr lang="en-US" sz="2000" err="1"/>
              <a:t>bei</a:t>
            </a:r>
            <a:r>
              <a:rPr lang="en-US" sz="2000"/>
              <a:t> RRMM</a:t>
            </a:r>
            <a:endParaRPr lang="de-DE" sz="2000" strike="sngStrik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A164CA-F3FF-FB31-5F05-036F449AD99E}"/>
              </a:ext>
            </a:extLst>
          </p:cNvPr>
          <p:cNvSpPr>
            <a:spLocks/>
          </p:cNvSpPr>
          <p:nvPr/>
        </p:nvSpPr>
        <p:spPr bwMode="auto">
          <a:xfrm>
            <a:off x="2839829" y="2897620"/>
            <a:ext cx="842500" cy="842500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chemeClr val="bg1"/>
                </a:solidFill>
                <a:latin typeface="+mj-lt"/>
              </a:rPr>
              <a:t>R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chemeClr val="bg1"/>
                </a:solidFill>
                <a:latin typeface="+mj-lt"/>
              </a:rPr>
              <a:t>3:2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7A98575F-F90A-6455-99DE-7D6D764F3FDD}"/>
              </a:ext>
            </a:extLst>
          </p:cNvPr>
          <p:cNvCxnSpPr>
            <a:cxnSpLocks/>
            <a:stCxn id="7" idx="3"/>
            <a:endCxn id="20" idx="1"/>
          </p:cNvCxnSpPr>
          <p:nvPr/>
        </p:nvCxnSpPr>
        <p:spPr>
          <a:xfrm>
            <a:off x="8155668" y="2618217"/>
            <a:ext cx="780325" cy="683866"/>
          </a:xfrm>
          <a:prstGeom prst="bentConnector3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3EC58053-1A37-8BA4-8784-DC133A01DBA1}"/>
              </a:ext>
            </a:extLst>
          </p:cNvPr>
          <p:cNvCxnSpPr>
            <a:cxnSpLocks/>
            <a:stCxn id="15" idx="3"/>
            <a:endCxn id="20" idx="1"/>
          </p:cNvCxnSpPr>
          <p:nvPr/>
        </p:nvCxnSpPr>
        <p:spPr>
          <a:xfrm flipV="1">
            <a:off x="8155668" y="3302083"/>
            <a:ext cx="780325" cy="1259462"/>
          </a:xfrm>
          <a:prstGeom prst="bentConnector3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C4D60FC2-CB00-6AB6-56AB-AB8A92D7FC5E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3682329" y="3318870"/>
            <a:ext cx="932214" cy="1044569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51F60952-088C-98C5-4C0D-7E069EF3362D}"/>
              </a:ext>
            </a:extLst>
          </p:cNvPr>
          <p:cNvCxnSpPr>
            <a:cxnSpLocks/>
            <a:stCxn id="4" idx="6"/>
          </p:cNvCxnSpPr>
          <p:nvPr/>
        </p:nvCxnSpPr>
        <p:spPr>
          <a:xfrm flipV="1">
            <a:off x="3682329" y="2538060"/>
            <a:ext cx="932214" cy="780810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6">
            <a:extLst>
              <a:ext uri="{FF2B5EF4-FFF2-40B4-BE49-F238E27FC236}">
                <a16:creationId xmlns:a16="http://schemas.microsoft.com/office/drawing/2014/main" id="{BBB972E7-1844-9E59-B2DB-0FCBCE137BE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7751" y="2035838"/>
            <a:ext cx="1682596" cy="1636532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/>
          <a:lstStyle/>
          <a:p>
            <a:pPr algn="ctr" defTabSz="1219170">
              <a:spcAft>
                <a:spcPts val="400"/>
              </a:spcAft>
              <a:defRPr/>
            </a:pPr>
            <a:r>
              <a:rPr lang="en-US" sz="1400" b="1">
                <a:solidFill>
                  <a:srgbClr val="0063C3"/>
                </a:solidFill>
                <a:latin typeface="+mj-lt"/>
              </a:rPr>
              <a:t>n = 302</a:t>
            </a:r>
          </a:p>
          <a:p>
            <a:pPr defTabSz="1219140"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>
                <a:solidFill>
                  <a:srgbClr val="000000"/>
                </a:solidFill>
                <a:latin typeface="+mj-lt"/>
              </a:rPr>
              <a:t>Einschlusskriterien</a:t>
            </a:r>
          </a:p>
          <a:p>
            <a:pPr marL="114294" lvl="1" indent="-114294" defTabSz="121914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000000"/>
                </a:solidFill>
                <a:latin typeface="+mj-lt"/>
              </a:rPr>
              <a:t>RRMM</a:t>
            </a:r>
          </a:p>
          <a:p>
            <a:pPr marL="114294" lvl="1" indent="-114294" defTabSz="121914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000000"/>
                </a:solidFill>
                <a:latin typeface="+mj-lt"/>
              </a:rPr>
              <a:t>1–3 </a:t>
            </a:r>
            <a:r>
              <a:rPr lang="en-GB" sz="1200" err="1">
                <a:solidFill>
                  <a:srgbClr val="000000"/>
                </a:solidFill>
                <a:latin typeface="+mj-lt"/>
              </a:rPr>
              <a:t>Vortherapien</a:t>
            </a:r>
            <a:endParaRPr lang="en-GB" sz="1200">
              <a:solidFill>
                <a:srgbClr val="000000"/>
              </a:solidFill>
              <a:latin typeface="+mj-lt"/>
            </a:endParaRPr>
          </a:p>
          <a:p>
            <a:pPr marL="114294" lvl="1" indent="-114294" defTabSz="121914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000000"/>
                </a:solidFill>
                <a:latin typeface="+mj-lt"/>
              </a:rPr>
              <a:t>ECOG PS 0–2</a:t>
            </a:r>
          </a:p>
          <a:p>
            <a:pPr marL="114294" lvl="1" indent="-114294" defTabSz="121914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000000"/>
                </a:solidFill>
                <a:latin typeface="+mj-lt"/>
              </a:rPr>
              <a:t>LVEF ≥ 40 %</a:t>
            </a:r>
            <a:endParaRPr lang="de-AT" sz="1200">
              <a:solidFill>
                <a:srgbClr val="00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614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D13CC8-70B0-C428-19DB-BCDB2A4F10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7751" y="1288510"/>
            <a:ext cx="11459591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b="1"/>
              <a:t>Ergebnisse: Wirksamkeit (medianes Follow-up: 56,61 Monate)</a:t>
            </a:r>
          </a:p>
          <a:p>
            <a:pPr marL="0" indent="0">
              <a:buNone/>
            </a:pPr>
            <a:endParaRPr lang="de-DE" sz="2000" b="1"/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de-DE" sz="200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735828E-F0A3-6BC5-0DA0-11EE1F2EFB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7914" y="6206726"/>
            <a:ext cx="8911187" cy="493776"/>
          </a:xfrm>
        </p:spPr>
        <p:txBody>
          <a:bodyPr/>
          <a:lstStyle/>
          <a:p>
            <a:r>
              <a:rPr lang="de-DE"/>
              <a:t>* Nominaler einseitiger p-Wert.</a:t>
            </a:r>
            <a:br>
              <a:rPr lang="de-DE"/>
            </a:br>
            <a:r>
              <a:rPr lang="de-DE"/>
              <a:t>HR: Hazard Ratio; IsaKd: Isatuximab, Carfilzomib, Dexamethason; KI: Konfidenzintervall; MoA: Wirkmechanismus; NE: nicht erreicht; PD: Krankheitsprogression; PFS2: progressionsfreies Überleben bis zum zweiten Progress der nächstfolgenden Therapielinie; RRMM: rezidiviertes/refraktäres multiples Myelom; VKd: Venetoclax, Carfilzomib, Dexamethason.</a:t>
            </a:r>
          </a:p>
          <a:p>
            <a:r>
              <a:rPr lang="de-DE">
                <a:hlinkClick r:id="rId3"/>
              </a:rPr>
              <a:t>Moreau P, et al. Abstract OA-48</a:t>
            </a:r>
            <a:r>
              <a:rPr lang="de-DE"/>
              <a:t>.</a:t>
            </a:r>
          </a:p>
        </p:txBody>
      </p:sp>
      <p:sp>
        <p:nvSpPr>
          <p:cNvPr id="5" name="Textplatzhalter 24">
            <a:extLst>
              <a:ext uri="{FF2B5EF4-FFF2-40B4-BE49-F238E27FC236}">
                <a16:creationId xmlns:a16="http://schemas.microsoft.com/office/drawing/2014/main" id="{A4383860-1CFD-0396-F7CE-EF6938920265}"/>
              </a:ext>
            </a:extLst>
          </p:cNvPr>
          <p:cNvSpPr txBox="1">
            <a:spLocks/>
          </p:cNvSpPr>
          <p:nvPr/>
        </p:nvSpPr>
        <p:spPr>
          <a:xfrm>
            <a:off x="377751" y="5672162"/>
            <a:ext cx="10534662" cy="534564"/>
          </a:xfrm>
          <a:prstGeom prst="rect">
            <a:avLst/>
          </a:prstGeom>
        </p:spPr>
        <p:txBody>
          <a:bodyPr/>
          <a:lstStyle>
            <a:lvl1pPr marL="256032" indent="-256032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Z" sz="900" i="1" kern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A0E891E4-3865-C3B2-8FC6-799EF9F747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483351"/>
              </p:ext>
            </p:extLst>
          </p:nvPr>
        </p:nvGraphicFramePr>
        <p:xfrm>
          <a:off x="377751" y="1699990"/>
          <a:ext cx="1062000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000">
                  <a:extLst>
                    <a:ext uri="{9D8B030D-6E8A-4147-A177-3AD203B41FA5}">
                      <a16:colId xmlns:a16="http://schemas.microsoft.com/office/drawing/2014/main" val="2436719863"/>
                    </a:ext>
                  </a:extLst>
                </a:gridCol>
                <a:gridCol w="2484000">
                  <a:extLst>
                    <a:ext uri="{9D8B030D-6E8A-4147-A177-3AD203B41FA5}">
                      <a16:colId xmlns:a16="http://schemas.microsoft.com/office/drawing/2014/main" val="163539064"/>
                    </a:ext>
                  </a:extLst>
                </a:gridCol>
                <a:gridCol w="2484000">
                  <a:extLst>
                    <a:ext uri="{9D8B030D-6E8A-4147-A177-3AD203B41FA5}">
                      <a16:colId xmlns:a16="http://schemas.microsoft.com/office/drawing/2014/main" val="1625625982"/>
                    </a:ext>
                  </a:extLst>
                </a:gridCol>
                <a:gridCol w="2484000">
                  <a:extLst>
                    <a:ext uri="{9D8B030D-6E8A-4147-A177-3AD203B41FA5}">
                      <a16:colId xmlns:a16="http://schemas.microsoft.com/office/drawing/2014/main" val="2968062293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IsaKd (n = 179)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Kd</a:t>
                      </a:r>
                      <a:r>
                        <a:rPr lang="en-US" sz="1200"/>
                        <a:t> (n = 123)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HR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97936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Mediane Therapiedauer, Wochen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94,0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04714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Therapie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andauernd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, n (%)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42 (23,5)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7 (5,7)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648498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Therapieabbruch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aufgrund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PD, n (%)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81 (45,3)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66 (53,7)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373668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Medianes Gesamtüberleben, Monate</a:t>
                      </a:r>
                      <a:endParaRPr lang="en-US" sz="1200" b="1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NE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[95 %-KI: 52,172−NR]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50,6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[95 %-KI: 38,932−NR]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HR: 0,855 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[95 %-KI: 0.608−1.202];</a:t>
                      </a:r>
                      <a:br>
                        <a:rPr lang="en-US" sz="1200" b="1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</a:br>
                      <a:r>
                        <a:rPr lang="en-US" sz="1200" b="1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p = 0,1836*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79866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Mediane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Zeit bis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zur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nächsten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Therapie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,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Monate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43,99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[95 %-KI: 31,31−NR]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25,0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[95 %-KI: 17,938−31,31]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HR: 0,583 [95 %-KI: 0,429−0,792];</a:t>
                      </a:r>
                      <a:b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</a:b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p = 0,0002*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5699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Medianes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PFS2,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Monate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47,18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[95 %-KI: 38,965−57,922]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32,36</a:t>
                      </a:r>
                      <a:br>
                        <a:rPr lang="it-IT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</a:br>
                      <a:r>
                        <a:rPr lang="it-IT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[95 %-KI: 23,129−40,016]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HR: 0,663 [95 %-KI: 0,491−0,895];</a:t>
                      </a:r>
                      <a:b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</a:b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p = 0,0035*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49304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Nachfolgende Anti-Myelom-Therapie, % </a:t>
                      </a:r>
                    </a:p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Neuer </a:t>
                      </a:r>
                      <a:r>
                        <a:rPr lang="de-DE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MoA</a:t>
                      </a:r>
                      <a:endParaRPr lang="de-DE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Anti-CD38-Wirkstoffe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49,7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65,9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-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5261"/>
                  </a:ext>
                </a:extLst>
              </a:tr>
            </a:tbl>
          </a:graphicData>
        </a:graphic>
      </p:graphicFrame>
      <p:sp>
        <p:nvSpPr>
          <p:cNvPr id="7" name="Titel 3">
            <a:extLst>
              <a:ext uri="{FF2B5EF4-FFF2-40B4-BE49-F238E27FC236}">
                <a16:creationId xmlns:a16="http://schemas.microsoft.com/office/drawing/2014/main" id="{5FC0F056-BF34-2DD6-DD6A-DC34C1C3CB7E}"/>
              </a:ext>
            </a:extLst>
          </p:cNvPr>
          <p:cNvSpPr txBox="1">
            <a:spLocks/>
          </p:cNvSpPr>
          <p:nvPr/>
        </p:nvSpPr>
        <p:spPr>
          <a:xfrm>
            <a:off x="363600" y="367200"/>
            <a:ext cx="11461750" cy="81560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37933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300" b="1" i="0" kern="1200" cap="none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457109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914217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1371326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1828434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/>
              <a:t>IKEMA-</a:t>
            </a:r>
            <a:r>
              <a:rPr lang="en-US" err="1"/>
              <a:t>Studie</a:t>
            </a:r>
            <a:r>
              <a:rPr lang="en-US"/>
              <a:t>: </a:t>
            </a:r>
            <a:r>
              <a:rPr lang="en-US" err="1"/>
              <a:t>Analyse</a:t>
            </a:r>
            <a:r>
              <a:rPr lang="en-US"/>
              <a:t> </a:t>
            </a:r>
            <a:r>
              <a:rPr lang="en-US" err="1"/>
              <a:t>Gesamtüberleben</a:t>
            </a:r>
            <a:br>
              <a:rPr lang="en-US" sz="3600"/>
            </a:br>
            <a:r>
              <a:rPr lang="en-US" sz="2000" err="1"/>
              <a:t>IsaKd</a:t>
            </a:r>
            <a:r>
              <a:rPr lang="en-US" sz="2000"/>
              <a:t> vs. </a:t>
            </a:r>
            <a:r>
              <a:rPr lang="en-US" sz="2000" err="1"/>
              <a:t>Kd</a:t>
            </a:r>
            <a:r>
              <a:rPr lang="en-US" sz="2000"/>
              <a:t> </a:t>
            </a:r>
            <a:r>
              <a:rPr lang="en-US" sz="2000" err="1"/>
              <a:t>bei</a:t>
            </a:r>
            <a:r>
              <a:rPr lang="en-US" sz="2000"/>
              <a:t> RRMM</a:t>
            </a:r>
            <a:endParaRPr lang="de-DE" sz="2000" strike="sngStrik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6E94732E-C186-9000-A49C-10481B4BFBFE}"/>
              </a:ext>
            </a:extLst>
          </p:cNvPr>
          <p:cNvSpPr txBox="1">
            <a:spLocks/>
          </p:cNvSpPr>
          <p:nvPr/>
        </p:nvSpPr>
        <p:spPr>
          <a:xfrm>
            <a:off x="377751" y="5475941"/>
            <a:ext cx="10788398" cy="6776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tabLst/>
              <a:defRPr sz="900" b="0" i="1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273368" indent="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None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None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31520" indent="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914400" indent="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None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err="1"/>
              <a:t>Sensitivitätsanalyse</a:t>
            </a:r>
            <a:r>
              <a:rPr lang="en-US" sz="1600"/>
              <a:t> </a:t>
            </a:r>
            <a:r>
              <a:rPr lang="en-US" sz="1600" err="1"/>
              <a:t>mit</a:t>
            </a:r>
            <a:r>
              <a:rPr lang="en-US" sz="1600"/>
              <a:t> </a:t>
            </a:r>
            <a:r>
              <a:rPr lang="en-US" sz="1600" err="1"/>
              <a:t>Zensierung</a:t>
            </a:r>
            <a:r>
              <a:rPr lang="en-US" sz="1600"/>
              <a:t> der COVID-19-bedingten </a:t>
            </a:r>
            <a:r>
              <a:rPr lang="en-US" sz="1600" err="1"/>
              <a:t>Todesfällen</a:t>
            </a:r>
            <a:r>
              <a:rPr lang="en-US" sz="1600"/>
              <a:t> </a:t>
            </a:r>
            <a:r>
              <a:rPr lang="en-US" sz="1600" err="1"/>
              <a:t>lieferte</a:t>
            </a:r>
            <a:r>
              <a:rPr lang="en-US" sz="1600"/>
              <a:t> </a:t>
            </a:r>
            <a:r>
              <a:rPr lang="en-US" sz="1600" err="1"/>
              <a:t>konsistente</a:t>
            </a:r>
            <a:r>
              <a:rPr lang="en-US" sz="1600"/>
              <a:t> </a:t>
            </a:r>
            <a:r>
              <a:rPr lang="en-US" sz="1600" err="1"/>
              <a:t>Ergebnisse</a:t>
            </a:r>
            <a:r>
              <a:rPr lang="en-US" sz="1600"/>
              <a:t> </a:t>
            </a:r>
            <a:br>
              <a:rPr lang="en-US" sz="1600"/>
            </a:br>
            <a:r>
              <a:rPr lang="en-US" sz="1600"/>
              <a:t>(</a:t>
            </a:r>
            <a:r>
              <a:rPr lang="de-DE" sz="1600"/>
              <a:t>HR: 0,803; 95 % KI: 0,564−1,142).</a:t>
            </a:r>
          </a:p>
          <a:p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026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D13CC8-70B0-C428-19DB-BCDB2A4F102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b="1"/>
              <a:t>Ergebnisse: Verträglichkeit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AA2247C-9439-4EB9-C6DE-ADB3D4FFA3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900" i="1"/>
              <a:t>HR: Hazard Ratio; IsaKd: </a:t>
            </a:r>
            <a:r>
              <a:rPr lang="de-DE" sz="900" i="1" err="1"/>
              <a:t>Isatuximab</a:t>
            </a:r>
            <a:r>
              <a:rPr lang="de-DE" sz="900" i="1"/>
              <a:t>, </a:t>
            </a:r>
            <a:r>
              <a:rPr lang="de-DE" sz="900" i="1" err="1"/>
              <a:t>Carfilzomib</a:t>
            </a:r>
            <a:r>
              <a:rPr lang="de-DE" sz="900" i="1"/>
              <a:t>, Dexamethason; KI: Konfidenzintervall; PFS: progressionsfreies Überleben; RRMM: rezidiviertes/refraktäres multiples Myelom; TEAE: behandlungsbedingte unerwünschte Ereignisse.</a:t>
            </a:r>
          </a:p>
          <a:p>
            <a:pPr marL="0" indent="0">
              <a:buNone/>
            </a:pPr>
            <a:r>
              <a:rPr lang="da-DK" sz="900" i="1">
                <a:hlinkClick r:id="rId3"/>
              </a:rPr>
              <a:t>Moreau P, et al. Abstract OA-48</a:t>
            </a:r>
            <a:r>
              <a:rPr lang="en-NZ" sz="900" i="1" kern="0"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CDF2A28D-EE22-39CD-B3FD-BFDED4F36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263534"/>
              </p:ext>
            </p:extLst>
          </p:nvPr>
        </p:nvGraphicFramePr>
        <p:xfrm>
          <a:off x="377749" y="2049363"/>
          <a:ext cx="7476466" cy="3071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820">
                  <a:extLst>
                    <a:ext uri="{9D8B030D-6E8A-4147-A177-3AD203B41FA5}">
                      <a16:colId xmlns:a16="http://schemas.microsoft.com/office/drawing/2014/main" val="2436719863"/>
                    </a:ext>
                  </a:extLst>
                </a:gridCol>
                <a:gridCol w="2174823">
                  <a:extLst>
                    <a:ext uri="{9D8B030D-6E8A-4147-A177-3AD203B41FA5}">
                      <a16:colId xmlns:a16="http://schemas.microsoft.com/office/drawing/2014/main" val="163539064"/>
                    </a:ext>
                  </a:extLst>
                </a:gridCol>
                <a:gridCol w="2174823">
                  <a:extLst>
                    <a:ext uri="{9D8B030D-6E8A-4147-A177-3AD203B41FA5}">
                      <a16:colId xmlns:a16="http://schemas.microsoft.com/office/drawing/2014/main" val="1625625982"/>
                    </a:ext>
                  </a:extLst>
                </a:gridCol>
              </a:tblGrid>
              <a:tr h="686319"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IsaKd</a:t>
                      </a:r>
                    </a:p>
                    <a:p>
                      <a:pPr algn="ctr"/>
                      <a:r>
                        <a:rPr lang="en-US" sz="1600"/>
                        <a:t>(n=179)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Kd</a:t>
                      </a:r>
                    </a:p>
                    <a:p>
                      <a:pPr algn="ctr"/>
                      <a:r>
                        <a:rPr lang="en-US" sz="1600"/>
                        <a:t>(n=123)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979365"/>
                  </a:ext>
                </a:extLst>
              </a:tr>
              <a:tr h="566213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TEAE Grad ≥ 3, %</a:t>
                      </a:r>
                      <a:endParaRPr lang="en-US" sz="16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84,2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73,0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047142"/>
                  </a:ext>
                </a:extLst>
              </a:tr>
              <a:tr h="566213">
                <a:tc>
                  <a:txBody>
                    <a:bodyPr/>
                    <a:lstStyle/>
                    <a:p>
                      <a:pPr marL="0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Schwere TEAE, 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71,2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798666"/>
                  </a:ext>
                </a:extLst>
              </a:tr>
              <a:tr h="686319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Therapieabbrüche aufgrund von TEAE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56996"/>
                  </a:ext>
                </a:extLst>
              </a:tr>
              <a:tr h="566213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Herzinsuffizienz</a:t>
                      </a:r>
                      <a:endParaRPr lang="en-US" sz="1600" b="0" kern="1200">
                        <a:solidFill>
                          <a:schemeClr val="accent1"/>
                        </a:solidFill>
                        <a:highlight>
                          <a:srgbClr val="FFFF00"/>
                        </a:highlight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493046"/>
                  </a:ext>
                </a:extLst>
              </a:tr>
            </a:tbl>
          </a:graphicData>
        </a:graphic>
      </p:graphicFrame>
      <p:sp>
        <p:nvSpPr>
          <p:cNvPr id="11" name="Titel 3">
            <a:extLst>
              <a:ext uri="{FF2B5EF4-FFF2-40B4-BE49-F238E27FC236}">
                <a16:creationId xmlns:a16="http://schemas.microsoft.com/office/drawing/2014/main" id="{5722484F-78AA-D9D2-6612-BFBDFA16842F}"/>
              </a:ext>
            </a:extLst>
          </p:cNvPr>
          <p:cNvSpPr txBox="1">
            <a:spLocks/>
          </p:cNvSpPr>
          <p:nvPr/>
        </p:nvSpPr>
        <p:spPr>
          <a:xfrm>
            <a:off x="363600" y="367200"/>
            <a:ext cx="11461750" cy="81560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37933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300" b="1" i="0" kern="1200" cap="none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457109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914217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1371326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1828434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/>
              <a:t>IKEMA-</a:t>
            </a:r>
            <a:r>
              <a:rPr lang="en-US" err="1"/>
              <a:t>Studie</a:t>
            </a:r>
            <a:r>
              <a:rPr lang="en-US"/>
              <a:t>: </a:t>
            </a:r>
            <a:r>
              <a:rPr lang="en-US" err="1"/>
              <a:t>Analyse</a:t>
            </a:r>
            <a:r>
              <a:rPr lang="en-US"/>
              <a:t> </a:t>
            </a:r>
            <a:r>
              <a:rPr lang="en-US" err="1"/>
              <a:t>Gesamtüberleben</a:t>
            </a:r>
            <a:br>
              <a:rPr lang="en-US" sz="3600"/>
            </a:br>
            <a:r>
              <a:rPr lang="en-US" sz="2000" err="1"/>
              <a:t>IsaKd</a:t>
            </a:r>
            <a:r>
              <a:rPr lang="en-US" sz="2000"/>
              <a:t> vs. </a:t>
            </a:r>
            <a:r>
              <a:rPr lang="en-US" sz="2000" err="1"/>
              <a:t>Kd</a:t>
            </a:r>
            <a:r>
              <a:rPr lang="en-US" sz="2000"/>
              <a:t> </a:t>
            </a:r>
            <a:r>
              <a:rPr lang="en-US" sz="2000" err="1"/>
              <a:t>bei</a:t>
            </a:r>
            <a:r>
              <a:rPr lang="en-US" sz="2000"/>
              <a:t> RRMM</a:t>
            </a:r>
            <a:endParaRPr lang="de-DE" sz="2000" strike="sngStrik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375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D13CC8-70B0-C428-19DB-BCDB2A4F102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b="1"/>
              <a:t>Fazit</a:t>
            </a:r>
          </a:p>
          <a:p>
            <a:r>
              <a:rPr lang="en-US"/>
              <a:t>Die finale OS-</a:t>
            </a:r>
            <a:r>
              <a:rPr lang="en-US" err="1"/>
              <a:t>Analyse</a:t>
            </a:r>
            <a:r>
              <a:rPr lang="en-US"/>
              <a:t> </a:t>
            </a:r>
            <a:r>
              <a:rPr lang="en-US" err="1"/>
              <a:t>zeigte</a:t>
            </a:r>
            <a:r>
              <a:rPr lang="en-US"/>
              <a:t> </a:t>
            </a:r>
            <a:r>
              <a:rPr lang="en-US" err="1"/>
              <a:t>einen</a:t>
            </a:r>
            <a:r>
              <a:rPr lang="en-US"/>
              <a:t> Trend </a:t>
            </a:r>
            <a:r>
              <a:rPr lang="en-US" err="1"/>
              <a:t>zum</a:t>
            </a:r>
            <a:r>
              <a:rPr lang="en-US"/>
              <a:t> </a:t>
            </a:r>
            <a:r>
              <a:rPr lang="en-US" err="1"/>
              <a:t>Überlebensvorteil</a:t>
            </a:r>
            <a:r>
              <a:rPr lang="en-US"/>
              <a:t> </a:t>
            </a:r>
            <a:r>
              <a:rPr lang="en-US" err="1"/>
              <a:t>mit</a:t>
            </a:r>
            <a:r>
              <a:rPr lang="en-US"/>
              <a:t> </a:t>
            </a:r>
            <a:r>
              <a:rPr lang="en-US" err="1"/>
              <a:t>IsaKd</a:t>
            </a:r>
            <a:r>
              <a:rPr lang="en-US"/>
              <a:t> vs. </a:t>
            </a:r>
            <a:r>
              <a:rPr lang="en-US" err="1"/>
              <a:t>Kd</a:t>
            </a:r>
            <a:r>
              <a:rPr lang="en-US"/>
              <a:t> </a:t>
            </a:r>
            <a:r>
              <a:rPr lang="en-US" err="1"/>
              <a:t>trotz</a:t>
            </a:r>
            <a:r>
              <a:rPr lang="en-US"/>
              <a:t> </a:t>
            </a:r>
          </a:p>
          <a:p>
            <a:pPr lvl="1"/>
            <a:r>
              <a:rPr lang="en-US" err="1"/>
              <a:t>anschließender</a:t>
            </a:r>
            <a:r>
              <a:rPr lang="en-US"/>
              <a:t> </a:t>
            </a:r>
            <a:r>
              <a:rPr lang="en-US" err="1"/>
              <a:t>Therapie</a:t>
            </a:r>
            <a:r>
              <a:rPr lang="en-US"/>
              <a:t> </a:t>
            </a:r>
            <a:r>
              <a:rPr lang="en-US" err="1"/>
              <a:t>mit</a:t>
            </a:r>
            <a:r>
              <a:rPr lang="en-US"/>
              <a:t> anti-CD38-Wirkstoffen.</a:t>
            </a:r>
          </a:p>
          <a:p>
            <a:pPr lvl="1"/>
            <a:r>
              <a:rPr lang="en-US"/>
              <a:t>der </a:t>
            </a:r>
            <a:r>
              <a:rPr lang="en-US" err="1"/>
              <a:t>Einführung</a:t>
            </a:r>
            <a:r>
              <a:rPr lang="en-US"/>
              <a:t> von </a:t>
            </a:r>
            <a:r>
              <a:rPr lang="en-US" err="1"/>
              <a:t>Wirkstoffen</a:t>
            </a:r>
            <a:r>
              <a:rPr lang="en-US"/>
              <a:t> </a:t>
            </a:r>
            <a:r>
              <a:rPr lang="en-US" err="1"/>
              <a:t>mit</a:t>
            </a:r>
            <a:r>
              <a:rPr lang="en-US"/>
              <a:t> </a:t>
            </a:r>
            <a:r>
              <a:rPr lang="en-US" err="1"/>
              <a:t>neuem</a:t>
            </a:r>
            <a:r>
              <a:rPr lang="en-US"/>
              <a:t> </a:t>
            </a:r>
            <a:r>
              <a:rPr lang="en-US" err="1"/>
              <a:t>MoA</a:t>
            </a:r>
            <a:r>
              <a:rPr lang="en-US"/>
              <a:t> in </a:t>
            </a:r>
            <a:r>
              <a:rPr lang="en-US" err="1"/>
              <a:t>nachfolgenden</a:t>
            </a:r>
            <a:r>
              <a:rPr lang="en-US"/>
              <a:t> </a:t>
            </a:r>
            <a:r>
              <a:rPr lang="en-US" err="1"/>
              <a:t>Therapielinien</a:t>
            </a:r>
            <a:r>
              <a:rPr lang="en-US"/>
              <a:t> und dem </a:t>
            </a:r>
            <a:r>
              <a:rPr lang="en-US" err="1"/>
              <a:t>Einfluss</a:t>
            </a:r>
            <a:r>
              <a:rPr lang="en-US"/>
              <a:t> der COVID-19-Pandemie.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/>
              <a:t>3 Jahre nach der primären PFS-Analyse (Stichtag 7. Februar 2023) zeigte sich:</a:t>
            </a:r>
          </a:p>
          <a:p>
            <a:pPr marL="634556" lvl="1" indent="-342900"/>
            <a:r>
              <a:rPr lang="en-US" sz="1600" err="1"/>
              <a:t>IsaKd</a:t>
            </a:r>
            <a:r>
              <a:rPr lang="en-US" sz="1600"/>
              <a:t> </a:t>
            </a:r>
            <a:r>
              <a:rPr lang="en-US" sz="1600" err="1"/>
              <a:t>verbesserte</a:t>
            </a:r>
            <a:r>
              <a:rPr lang="en-US" sz="1600"/>
              <a:t> TTNT und PFS2; </a:t>
            </a:r>
          </a:p>
          <a:p>
            <a:pPr marL="634556" lvl="1" indent="-342900"/>
            <a:r>
              <a:rPr lang="en-US" sz="1600"/>
              <a:t>der </a:t>
            </a:r>
            <a:r>
              <a:rPr lang="en-US" sz="1600" err="1"/>
              <a:t>anhaltende</a:t>
            </a:r>
            <a:r>
              <a:rPr lang="en-US" sz="1600"/>
              <a:t> PFS-</a:t>
            </a:r>
            <a:r>
              <a:rPr lang="en-US" sz="1600" err="1"/>
              <a:t>Vorteil</a:t>
            </a:r>
            <a:r>
              <a:rPr lang="en-US" sz="1600"/>
              <a:t> (</a:t>
            </a:r>
            <a:r>
              <a:rPr lang="en-US" sz="1600" err="1"/>
              <a:t>Differenz</a:t>
            </a:r>
            <a:r>
              <a:rPr lang="en-US" sz="1600"/>
              <a:t> des </a:t>
            </a:r>
            <a:r>
              <a:rPr lang="en-US" sz="1600" err="1"/>
              <a:t>medianen</a:t>
            </a:r>
            <a:r>
              <a:rPr lang="en-US" sz="1600"/>
              <a:t> PFS 16,50 </a:t>
            </a:r>
            <a:r>
              <a:rPr lang="en-US" sz="1600" err="1"/>
              <a:t>Monate</a:t>
            </a:r>
            <a:r>
              <a:rPr lang="en-US" sz="1600"/>
              <a:t>) war </a:t>
            </a:r>
            <a:r>
              <a:rPr lang="en-US" sz="1600" err="1"/>
              <a:t>auch</a:t>
            </a:r>
            <a:r>
              <a:rPr lang="en-US" sz="1600"/>
              <a:t> </a:t>
            </a:r>
            <a:r>
              <a:rPr lang="en-US" sz="1600" err="1"/>
              <a:t>beim</a:t>
            </a:r>
            <a:r>
              <a:rPr lang="en-US" sz="1600"/>
              <a:t> PFS2 </a:t>
            </a:r>
            <a:r>
              <a:rPr lang="en-US" sz="1600" err="1"/>
              <a:t>zu</a:t>
            </a:r>
            <a:r>
              <a:rPr lang="en-US" sz="1600"/>
              <a:t> </a:t>
            </a:r>
            <a:r>
              <a:rPr lang="en-US" sz="1600" err="1"/>
              <a:t>beobachten</a:t>
            </a:r>
            <a:r>
              <a:rPr lang="en-US" sz="1600"/>
              <a:t> (</a:t>
            </a:r>
            <a:r>
              <a:rPr lang="en-US" sz="1600" err="1"/>
              <a:t>Differenz</a:t>
            </a:r>
            <a:r>
              <a:rPr lang="en-US" sz="1600"/>
              <a:t> des </a:t>
            </a:r>
            <a:r>
              <a:rPr lang="en-US" sz="1600" err="1"/>
              <a:t>medianen</a:t>
            </a:r>
            <a:r>
              <a:rPr lang="en-US" sz="1600"/>
              <a:t> PFS2 14,82 </a:t>
            </a:r>
            <a:r>
              <a:rPr lang="en-US" sz="1600" err="1"/>
              <a:t>Monate</a:t>
            </a:r>
            <a:r>
              <a:rPr lang="en-US" sz="1600"/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/>
              <a:t>Die </a:t>
            </a:r>
            <a:r>
              <a:rPr lang="en-US" sz="1800" err="1"/>
              <a:t>Verträglichkeit</a:t>
            </a:r>
            <a:r>
              <a:rPr lang="en-US" sz="1800"/>
              <a:t> von </a:t>
            </a:r>
            <a:r>
              <a:rPr lang="en-US" sz="1800" err="1"/>
              <a:t>IsaKd</a:t>
            </a:r>
            <a:r>
              <a:rPr lang="en-US" sz="1800"/>
              <a:t> </a:t>
            </a:r>
            <a:r>
              <a:rPr lang="de-DE" sz="1800"/>
              <a:t>stimmte mit früheren Analysen überein und spricht für den Einsatz als Standardtherapie bei Patienten mit RRMM.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9D873B4-80ED-ACE0-3338-2CBF40F4DD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900" i="1"/>
              <a:t>IsaKd: </a:t>
            </a:r>
            <a:r>
              <a:rPr lang="de-DE" sz="900" i="1" err="1"/>
              <a:t>Isatuximab</a:t>
            </a:r>
            <a:r>
              <a:rPr lang="de-DE" sz="900" i="1"/>
              <a:t>, </a:t>
            </a:r>
            <a:r>
              <a:rPr lang="de-DE" sz="900" i="1" err="1"/>
              <a:t>Carfilzomib</a:t>
            </a:r>
            <a:r>
              <a:rPr lang="de-DE" sz="900" i="1"/>
              <a:t>, Dexamethason; </a:t>
            </a:r>
            <a:r>
              <a:rPr lang="de-DE" sz="900" i="1" err="1"/>
              <a:t>Kd</a:t>
            </a:r>
            <a:r>
              <a:rPr lang="de-DE" sz="900" i="1"/>
              <a:t>: </a:t>
            </a:r>
            <a:r>
              <a:rPr lang="de-DE" sz="900" i="1" err="1"/>
              <a:t>Carfilzomib</a:t>
            </a:r>
            <a:r>
              <a:rPr lang="de-DE" sz="900" i="1"/>
              <a:t>, Dexamethason; </a:t>
            </a:r>
            <a:r>
              <a:rPr lang="de-DE" sz="900" i="1" err="1"/>
              <a:t>MoA</a:t>
            </a:r>
            <a:r>
              <a:rPr lang="de-DE" sz="900" i="1"/>
              <a:t>: Wirkmechanismus; OS: Gesamtüberleben; PFS: progressionsfreies Überleben; PFS2: progressionsfreies Überleben bis zum zweiten Progress; RRMM: rezidiviertes/refraktäres multiples Myelom; TTNT: Zeit bis zur nächsten Therapie.</a:t>
            </a:r>
          </a:p>
          <a:p>
            <a:pPr marL="0" indent="0">
              <a:buNone/>
            </a:pPr>
            <a:r>
              <a:rPr lang="da-DK" sz="900" i="1">
                <a:hlinkClick r:id="rId3"/>
              </a:rPr>
              <a:t>Moreau P, et al. Abstract OA-48</a:t>
            </a:r>
            <a:r>
              <a:rPr lang="da-DK" sz="900" i="1"/>
              <a:t> </a:t>
            </a:r>
            <a:r>
              <a:rPr lang="en-NZ" sz="900" i="1" kern="0">
                <a:latin typeface="Century Gothic" panose="020B0502020202020204" pitchFamily="34" charset="0"/>
              </a:rPr>
              <a:t>und </a:t>
            </a:r>
            <a:r>
              <a:rPr lang="en-NZ" sz="900" i="1" kern="0">
                <a:latin typeface="Century Gothic" panose="020B0502020202020204" pitchFamily="34" charset="0"/>
                <a:hlinkClick r:id="rId4"/>
              </a:rPr>
              <a:t>NCT03275285</a:t>
            </a:r>
            <a:r>
              <a:rPr lang="en-NZ" sz="900" i="1" kern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5A0507BD-0FEE-3350-3382-76B594E84EF6}"/>
              </a:ext>
            </a:extLst>
          </p:cNvPr>
          <p:cNvSpPr txBox="1">
            <a:spLocks/>
          </p:cNvSpPr>
          <p:nvPr/>
        </p:nvSpPr>
        <p:spPr>
          <a:xfrm>
            <a:off x="363600" y="367200"/>
            <a:ext cx="11461750" cy="81560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37933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300" b="1" i="0" kern="1200" cap="none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457109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914217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1371326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1828434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/>
              <a:t>IKEMA-</a:t>
            </a:r>
            <a:r>
              <a:rPr lang="en-US" err="1"/>
              <a:t>Studie</a:t>
            </a:r>
            <a:r>
              <a:rPr lang="en-US"/>
              <a:t>: </a:t>
            </a:r>
            <a:r>
              <a:rPr lang="en-US" err="1"/>
              <a:t>Analyse</a:t>
            </a:r>
            <a:r>
              <a:rPr lang="en-US"/>
              <a:t> </a:t>
            </a:r>
            <a:r>
              <a:rPr lang="en-US" err="1"/>
              <a:t>Gesamtüberleben</a:t>
            </a:r>
            <a:br>
              <a:rPr lang="en-US" sz="3600"/>
            </a:br>
            <a:r>
              <a:rPr lang="en-US" sz="2000" err="1"/>
              <a:t>IsaKd</a:t>
            </a:r>
            <a:r>
              <a:rPr lang="en-US" sz="2000"/>
              <a:t> vs. </a:t>
            </a:r>
            <a:r>
              <a:rPr lang="en-US" sz="2000" err="1"/>
              <a:t>Kd</a:t>
            </a:r>
            <a:r>
              <a:rPr lang="en-US" sz="2000"/>
              <a:t> </a:t>
            </a:r>
            <a:r>
              <a:rPr lang="en-US" sz="2000" err="1"/>
              <a:t>bei</a:t>
            </a:r>
            <a:r>
              <a:rPr lang="en-US" sz="2000"/>
              <a:t> RRMM</a:t>
            </a:r>
            <a:endParaRPr lang="de-DE" sz="2000" strike="sngStrik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529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0CB6-29C1-4E48-B351-3DFB0523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phase II study of daratumumab with weekly carfilzomib, pomalidomide, and dexamethasone in RRMM</a:t>
            </a:r>
            <a:br>
              <a:rPr lang="en-US"/>
            </a:br>
            <a:r>
              <a:rPr lang="da-DK" sz="1800"/>
              <a:t>Yee AJ, et al. IMS 2023; </a:t>
            </a:r>
            <a:r>
              <a:rPr lang="de-DE" sz="1800"/>
              <a:t>27.–30. September 2023; Athen, Griechenland</a:t>
            </a:r>
            <a:endParaRPr lang="en-DE" baseline="3000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88AF76A-6980-1882-21D2-A6FEC1ABE864}"/>
              </a:ext>
            </a:extLst>
          </p:cNvPr>
          <p:cNvSpPr txBox="1"/>
          <p:nvPr/>
        </p:nvSpPr>
        <p:spPr>
          <a:xfrm>
            <a:off x="365125" y="6326409"/>
            <a:ext cx="10260203" cy="43088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i="0">
                <a:solidFill>
                  <a:schemeClr val="bg1"/>
                </a:solidFill>
                <a:latin typeface="Century Gothic" panose="020B0502020202020204" pitchFamily="34" charset="0"/>
              </a:rPr>
              <a:t>Abstract P-329.</a:t>
            </a:r>
          </a:p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IMS: International Myeloma Society; RRMM: </a:t>
            </a:r>
            <a:r>
              <a:rPr kumimoji="0" lang="en-US" sz="110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rezidiviertes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/</a:t>
            </a:r>
            <a:r>
              <a:rPr kumimoji="0" lang="en-US" sz="110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refraktäres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Multiples </a:t>
            </a:r>
            <a:r>
              <a:rPr kumimoji="0" lang="en-US" sz="110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Myelom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46414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8">
            <a:extLst>
              <a:ext uri="{FF2B5EF4-FFF2-40B4-BE49-F238E27FC236}">
                <a16:creationId xmlns:a16="http://schemas.microsoft.com/office/drawing/2014/main" id="{B804F51E-142A-43CD-F915-4D46C0FEE6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391305"/>
              </p:ext>
            </p:extLst>
          </p:nvPr>
        </p:nvGraphicFramePr>
        <p:xfrm>
          <a:off x="856013" y="1303020"/>
          <a:ext cx="8028106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9845">
                  <a:extLst>
                    <a:ext uri="{9D8B030D-6E8A-4147-A177-3AD203B41FA5}">
                      <a16:colId xmlns:a16="http://schemas.microsoft.com/office/drawing/2014/main" val="2436719863"/>
                    </a:ext>
                  </a:extLst>
                </a:gridCol>
                <a:gridCol w="3118261">
                  <a:extLst>
                    <a:ext uri="{9D8B030D-6E8A-4147-A177-3AD203B41FA5}">
                      <a16:colId xmlns:a16="http://schemas.microsoft.com/office/drawing/2014/main" val="163539064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r>
                        <a:rPr lang="de-DE" sz="1200" b="1" dirty="0"/>
                        <a:t>Patientencharakteristika</a:t>
                      </a:r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Dara-</a:t>
                      </a:r>
                      <a:r>
                        <a:rPr lang="de-DE" sz="1200" err="1"/>
                        <a:t>wKPd</a:t>
                      </a:r>
                      <a:r>
                        <a:rPr lang="de-DE" sz="1200"/>
                        <a:t> (n = 44)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97936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Medianes Alter, Jahre [Spanne]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66 [42–73]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04714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Anzahl Vortherapien [Spanne]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 [1–5]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08493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Vortherapien</a:t>
                      </a: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, %</a:t>
                      </a:r>
                    </a:p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Lenalidomid</a:t>
                      </a:r>
                      <a:endParaRPr lang="en-US" sz="1200" b="0" kern="1200" dirty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Proteasom</a:t>
                      </a: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-Inhibitor</a:t>
                      </a:r>
                    </a:p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Pomalidomid</a:t>
                      </a:r>
                      <a:endParaRPr lang="en-US" sz="1200" b="0" kern="1200" dirty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Bortezomib</a:t>
                      </a:r>
                    </a:p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Carfilzomib</a:t>
                      </a:r>
                    </a:p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Ixazomib</a:t>
                      </a:r>
                      <a:endParaRPr lang="en-US" sz="1200" b="0" kern="1200" dirty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Daratumumab</a:t>
                      </a:r>
                    </a:p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ASZT</a:t>
                      </a:r>
                    </a:p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Ide-</a:t>
                      </a: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cel</a:t>
                      </a:r>
                      <a:endParaRPr lang="en-US" sz="1200" b="0" kern="1200" dirty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100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100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48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93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16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43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9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34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79866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Hochrisiko-Zytogenetik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, %</a:t>
                      </a:r>
                    </a:p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    del(17p)</a:t>
                      </a:r>
                    </a:p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    t(14;16)</a:t>
                      </a:r>
                    </a:p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    gain1q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20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5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5699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Refraktär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gegenüber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letzter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Therapielinie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, 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806114"/>
                  </a:ext>
                </a:extLst>
              </a:tr>
            </a:tbl>
          </a:graphicData>
        </a:graphic>
      </p:graphicFrame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1358856-0D81-A9E5-FD10-E3A3A896A8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900" i="1"/>
              <a:t>ASZT: autologe Stammzelltransplantation; Dara-</a:t>
            </a:r>
            <a:r>
              <a:rPr lang="de-DE" sz="900" i="1" err="1"/>
              <a:t>wKPd</a:t>
            </a:r>
            <a:r>
              <a:rPr lang="de-DE" sz="900" i="1"/>
              <a:t>: </a:t>
            </a:r>
            <a:r>
              <a:rPr lang="de-DE" sz="900" i="1" err="1"/>
              <a:t>Daratumumab</a:t>
            </a:r>
            <a:r>
              <a:rPr lang="de-DE" sz="900" i="1"/>
              <a:t>, </a:t>
            </a:r>
            <a:r>
              <a:rPr lang="de-DE" sz="900" i="1" err="1"/>
              <a:t>Carfilzomib</a:t>
            </a:r>
            <a:r>
              <a:rPr lang="de-DE" sz="900" i="1"/>
              <a:t> (einmal wöchentlich), </a:t>
            </a:r>
            <a:r>
              <a:rPr lang="de-DE" sz="900" i="1" err="1"/>
              <a:t>Pomalidomid</a:t>
            </a:r>
            <a:r>
              <a:rPr lang="de-DE" sz="900" i="1"/>
              <a:t>, Dexamethason; Ide-</a:t>
            </a:r>
            <a:r>
              <a:rPr lang="de-DE" sz="900" i="1" err="1"/>
              <a:t>cel</a:t>
            </a:r>
            <a:r>
              <a:rPr lang="de-DE" sz="900" i="1"/>
              <a:t>: </a:t>
            </a:r>
            <a:r>
              <a:rPr lang="de-DE" sz="900" i="1" err="1"/>
              <a:t>Idecabtagen</a:t>
            </a:r>
            <a:r>
              <a:rPr lang="de-DE" sz="900" i="1"/>
              <a:t> </a:t>
            </a:r>
            <a:r>
              <a:rPr lang="de-DE" sz="900" i="1" err="1"/>
              <a:t>vicleucel</a:t>
            </a:r>
            <a:r>
              <a:rPr lang="de-DE" sz="900" i="1"/>
              <a:t>; MRD: minimale Resterkrankung; ORR: Gesamtansprechrate; PFS: progressionsfreies Überleben; RRMM: rezidiviertes/refraktäres multiples Myelom.</a:t>
            </a:r>
          </a:p>
          <a:p>
            <a:pPr marL="0" indent="0">
              <a:buNone/>
            </a:pPr>
            <a:r>
              <a:rPr lang="en-NZ" sz="900" i="1">
                <a:hlinkClick r:id="rId3"/>
              </a:rPr>
              <a:t>Yee AJ, et al. IMS 2023; Abstract P-329</a:t>
            </a:r>
            <a:r>
              <a:rPr lang="en-NZ" sz="900" i="1"/>
              <a:t>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F8DFFB6-4548-A094-F161-7F8022EE1D3D}"/>
              </a:ext>
            </a:extLst>
          </p:cNvPr>
          <p:cNvSpPr txBox="1">
            <a:spLocks/>
          </p:cNvSpPr>
          <p:nvPr/>
        </p:nvSpPr>
        <p:spPr>
          <a:xfrm>
            <a:off x="365125" y="365760"/>
            <a:ext cx="11461750" cy="11233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37933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300" b="1" i="0" kern="1200" cap="none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457109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914217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1371326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1828434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/>
              <a:t>Dara-wKPd bei RRMM</a:t>
            </a:r>
            <a:br>
              <a:rPr lang="de-DE" strike="sngStrike">
                <a:highlight>
                  <a:srgbClr val="FFFF00"/>
                </a:highlight>
              </a:rPr>
            </a:br>
            <a:r>
              <a:rPr lang="de-DE" sz="2000">
                <a:solidFill>
                  <a:srgbClr val="0063C3"/>
                </a:solidFill>
              </a:rPr>
              <a:t>Quadruplettherapie im Rezidiv</a:t>
            </a:r>
            <a:br>
              <a:rPr lang="de-DE" sz="2000"/>
            </a:br>
            <a:endParaRPr lang="de-DE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853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1F0F55A-59DC-50D8-A270-81756B6A8A3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kern="0"/>
              <a:t>Studiendesign (Phase II)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08AF4EE2-C27D-6ACE-3824-FB2788212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2789" y="1443630"/>
            <a:ext cx="4759517" cy="3375006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6809" tIns="38405" rIns="76809" bIns="38405" anchor="ctr"/>
          <a:lstStyle/>
          <a:p>
            <a:pPr algn="ctr" defTabSz="1219140">
              <a:tabLst>
                <a:tab pos="0" algn="l"/>
              </a:tabLst>
              <a:defRPr/>
            </a:pPr>
            <a:r>
              <a:rPr lang="en-GB" sz="1467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Dara-</a:t>
            </a:r>
            <a:r>
              <a:rPr lang="en-GB" sz="1467" b="1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wKPd</a:t>
            </a:r>
            <a:endParaRPr lang="en-GB" sz="1467" b="1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pPr algn="ctr" defTabSz="1219140">
              <a:tabLst>
                <a:tab pos="0" algn="l"/>
              </a:tabLst>
              <a:defRPr/>
            </a:pPr>
            <a:r>
              <a:rPr lang="en-GB" sz="1467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28-tägige </a:t>
            </a:r>
            <a:r>
              <a:rPr lang="en-GB" sz="1467" b="1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Zyklen</a:t>
            </a:r>
            <a:endParaRPr lang="en-GB" sz="1467" b="1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pPr algn="ctr" defTabSz="1219140">
              <a:tabLst>
                <a:tab pos="0" algn="l"/>
              </a:tabLst>
              <a:defRPr/>
            </a:pPr>
            <a:endParaRPr lang="en-GB" sz="1333" b="1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pPr algn="ctr" defTabSz="1219140">
              <a:tabLst>
                <a:tab pos="0" algn="l"/>
              </a:tabLst>
              <a:defRPr/>
            </a:pPr>
            <a:r>
              <a:rPr lang="en-GB" sz="1200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Daratumumab</a:t>
            </a:r>
          </a:p>
          <a:p>
            <a:pPr algn="ctr" defTabSz="1219140">
              <a:tabLst>
                <a:tab pos="0" algn="l"/>
              </a:tabLst>
              <a:defRPr/>
            </a:pP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16 mg/kg </a:t>
            </a:r>
            <a:r>
              <a:rPr lang="en-GB" sz="100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i.v.</a:t>
            </a: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100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mit</a:t>
            </a: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100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geteilter</a:t>
            </a: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100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Dosis</a:t>
            </a: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für Tag 1 und 2 des </a:t>
            </a:r>
            <a:r>
              <a:rPr lang="en-GB" sz="100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Zyklus</a:t>
            </a: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1 </a:t>
            </a:r>
          </a:p>
          <a:p>
            <a:pPr algn="ctr" defTabSz="1219140">
              <a:tabLst>
                <a:tab pos="0" algn="l"/>
              </a:tabLst>
              <a:defRPr/>
            </a:pPr>
            <a:r>
              <a:rPr lang="en-GB" sz="100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oder</a:t>
            </a: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1800 mg </a:t>
            </a:r>
            <a:r>
              <a:rPr lang="en-GB" sz="100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s.c.</a:t>
            </a:r>
            <a:endParaRPr lang="en-GB" sz="100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pPr algn="ctr" defTabSz="1219140">
              <a:tabLst>
                <a:tab pos="0" algn="l"/>
              </a:tabLst>
              <a:defRPr/>
            </a:pP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Tag 1, 8, 15, 22 in </a:t>
            </a:r>
            <a:r>
              <a:rPr lang="en-GB" sz="100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Zyklus</a:t>
            </a: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1–2</a:t>
            </a:r>
          </a:p>
          <a:p>
            <a:pPr algn="ctr" defTabSz="1219140">
              <a:tabLst>
                <a:tab pos="0" algn="l"/>
              </a:tabLst>
              <a:defRPr/>
            </a:pP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Tag 1, 15 in </a:t>
            </a:r>
            <a:r>
              <a:rPr lang="en-GB" sz="100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Zyklus</a:t>
            </a: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3–6</a:t>
            </a:r>
          </a:p>
          <a:p>
            <a:pPr algn="ctr" defTabSz="1219140">
              <a:tabLst>
                <a:tab pos="0" algn="l"/>
              </a:tabLst>
              <a:defRPr/>
            </a:pP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Tag 1 in </a:t>
            </a:r>
            <a:r>
              <a:rPr lang="en-GB" sz="100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Zyklen</a:t>
            </a: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7+</a:t>
            </a:r>
          </a:p>
          <a:p>
            <a:pPr algn="ctr" defTabSz="1219140">
              <a:tabLst>
                <a:tab pos="0" algn="l"/>
              </a:tabLst>
              <a:defRPr/>
            </a:pPr>
            <a:endParaRPr lang="en-GB" sz="120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pPr algn="ctr" defTabSz="1219140">
              <a:tabLst>
                <a:tab pos="0" algn="l"/>
              </a:tabLst>
              <a:defRPr/>
            </a:pPr>
            <a:r>
              <a:rPr lang="en-GB" sz="1200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Carfilzomib</a:t>
            </a:r>
          </a:p>
          <a:p>
            <a:pPr algn="ctr" defTabSz="1219140">
              <a:tabLst>
                <a:tab pos="0" algn="l"/>
              </a:tabLst>
              <a:defRPr/>
            </a:pP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20/56 mg/m</a:t>
            </a:r>
            <a:r>
              <a:rPr lang="en-GB" sz="1000" baseline="30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  </a:t>
            </a:r>
            <a:r>
              <a:rPr lang="en-GB" sz="100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i.v.</a:t>
            </a: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Tag 1, 8, 15* </a:t>
            </a:r>
            <a:r>
              <a:rPr lang="en-GB" sz="100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Zyklus</a:t>
            </a: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1-12</a:t>
            </a:r>
          </a:p>
          <a:p>
            <a:pPr algn="ctr" defTabSz="1219140">
              <a:tabLst>
                <a:tab pos="0" algn="l"/>
              </a:tabLst>
              <a:defRPr/>
            </a:pP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56 mg/m</a:t>
            </a:r>
            <a:r>
              <a:rPr lang="en-GB" sz="1000" baseline="30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GB" sz="100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i.v.</a:t>
            </a: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Tag 1, 15* </a:t>
            </a:r>
            <a:r>
              <a:rPr lang="en-GB" sz="100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Zyklus</a:t>
            </a: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13+</a:t>
            </a:r>
          </a:p>
          <a:p>
            <a:pPr algn="ctr" defTabSz="1219140">
              <a:tabLst>
                <a:tab pos="0" algn="l"/>
              </a:tabLst>
              <a:defRPr/>
            </a:pPr>
            <a:endParaRPr lang="en-GB" sz="120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pPr algn="ctr" defTabSz="1219140">
              <a:tabLst>
                <a:tab pos="0" algn="l"/>
              </a:tabLst>
              <a:defRPr/>
            </a:pPr>
            <a:r>
              <a:rPr lang="en-GB" sz="1200" b="1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Pomalidomid</a:t>
            </a:r>
            <a:endParaRPr lang="en-GB" sz="1200" b="1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pPr algn="ctr" defTabSz="1219140">
              <a:tabLst>
                <a:tab pos="0" algn="l"/>
              </a:tabLst>
              <a:defRPr/>
            </a:pP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 mg </a:t>
            </a:r>
            <a:r>
              <a:rPr lang="en-GB" sz="100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p.o.</a:t>
            </a: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Tag 1–21</a:t>
            </a:r>
          </a:p>
          <a:p>
            <a:pPr algn="ctr" defTabSz="1219140">
              <a:tabLst>
                <a:tab pos="0" algn="l"/>
              </a:tabLst>
              <a:defRPr/>
            </a:pPr>
            <a:endParaRPr lang="en-GB" sz="100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pPr algn="ctr" defTabSz="1219140">
              <a:tabLst>
                <a:tab pos="0" algn="l"/>
              </a:tabLst>
              <a:defRPr/>
            </a:pPr>
            <a:r>
              <a:rPr lang="en-GB" sz="1200" b="1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Dexamethason</a:t>
            </a:r>
            <a:endParaRPr lang="en-GB" sz="1200" b="1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pPr algn="ctr" defTabSz="1219140">
              <a:tabLst>
                <a:tab pos="0" algn="l"/>
              </a:tabLst>
              <a:defRPr/>
            </a:pP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20 mg </a:t>
            </a:r>
            <a:r>
              <a:rPr lang="en-GB" sz="100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p.o.</a:t>
            </a:r>
            <a:r>
              <a:rPr lang="en-GB" sz="10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Tag 1, 2, 8, 9, 15, 16, 22, 23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76D968-B3F7-E9B2-00AE-4A55F0C8BD0D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 bwMode="auto">
          <a:xfrm flipV="1">
            <a:off x="8832306" y="3127727"/>
            <a:ext cx="736272" cy="34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ounded Rectangle 32">
            <a:extLst>
              <a:ext uri="{FF2B5EF4-FFF2-40B4-BE49-F238E27FC236}">
                <a16:creationId xmlns:a16="http://schemas.microsoft.com/office/drawing/2014/main" id="{FE58FE0B-8D53-1BFE-76C7-009265D40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8578" y="2395963"/>
            <a:ext cx="1710047" cy="1463528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6809" tIns="38405" rIns="76809" bIns="38405" anchor="ctr"/>
          <a:lstStyle/>
          <a:p>
            <a:pPr algn="ctr" defTabSz="1219140">
              <a:tabLst>
                <a:tab pos="0" algn="l"/>
              </a:tabLst>
              <a:defRPr/>
            </a:pPr>
            <a:r>
              <a:rPr lang="en-GB" sz="1467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Bis Progress </a:t>
            </a:r>
            <a:r>
              <a:rPr lang="en-GB" sz="1467" b="1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oder</a:t>
            </a:r>
            <a:r>
              <a:rPr lang="en-GB" sz="1467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1467" b="1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Unverträglichkeit</a:t>
            </a:r>
            <a:endParaRPr lang="en-GB" sz="120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46D194-2695-2880-150F-4A540D9B049B}"/>
              </a:ext>
            </a:extLst>
          </p:cNvPr>
          <p:cNvSpPr/>
          <p:nvPr/>
        </p:nvSpPr>
        <p:spPr bwMode="auto">
          <a:xfrm>
            <a:off x="4072789" y="1448678"/>
            <a:ext cx="4759517" cy="61555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1219140">
              <a:tabLst>
                <a:tab pos="0" algn="l"/>
              </a:tabLst>
              <a:defRPr/>
            </a:pPr>
            <a:r>
              <a:rPr lang="en-GB" sz="1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Dara-</a:t>
            </a:r>
            <a:r>
              <a:rPr lang="en-GB" sz="1600" b="1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wKPd</a:t>
            </a:r>
            <a:endParaRPr lang="en-GB" sz="1600" b="1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pPr algn="ctr" defTabSz="1219140">
              <a:tabLst>
                <a:tab pos="0" algn="l"/>
              </a:tabLst>
              <a:defRPr/>
            </a:pPr>
            <a:r>
              <a:rPr lang="en-GB" sz="1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28-tägige </a:t>
            </a:r>
            <a:r>
              <a:rPr lang="en-GB" sz="1600" b="1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Zyklen</a:t>
            </a:r>
            <a:endParaRPr lang="en-GB" sz="1600" b="1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CED20632-EAF3-95EB-47DA-05BA6F4E87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6011" y="2152291"/>
            <a:ext cx="3081441" cy="2377160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/>
          <a:lstStyle/>
          <a:p>
            <a:pPr algn="ctr" defTabSz="1219170">
              <a:spcAft>
                <a:spcPts val="400"/>
              </a:spcAft>
              <a:defRPr/>
            </a:pPr>
            <a:r>
              <a:rPr lang="en-US" sz="1400" b="1" dirty="0">
                <a:solidFill>
                  <a:srgbClr val="0063C3"/>
                </a:solidFill>
                <a:latin typeface="+mj-lt"/>
              </a:rPr>
              <a:t>n = 43 (</a:t>
            </a:r>
            <a:r>
              <a:rPr lang="en-US" sz="1400" b="1" dirty="0" err="1">
                <a:solidFill>
                  <a:srgbClr val="0063C3"/>
                </a:solidFill>
                <a:latin typeface="+mj-lt"/>
              </a:rPr>
              <a:t>geplant</a:t>
            </a:r>
            <a:r>
              <a:rPr lang="en-US" sz="1400" b="1" dirty="0">
                <a:solidFill>
                  <a:srgbClr val="0063C3"/>
                </a:solidFill>
                <a:latin typeface="+mj-lt"/>
              </a:rPr>
              <a:t>)</a:t>
            </a:r>
          </a:p>
          <a:p>
            <a:pPr defTabSz="1219140"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>
                <a:solidFill>
                  <a:srgbClr val="000000"/>
                </a:solidFill>
                <a:latin typeface="+mj-lt"/>
              </a:rPr>
              <a:t>Einschlusskriterien</a:t>
            </a:r>
          </a:p>
          <a:p>
            <a:pPr marL="114294" lvl="1" indent="-114294" defTabSz="121914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+mj-lt"/>
              </a:rPr>
              <a:t>RRMM</a:t>
            </a:r>
          </a:p>
          <a:p>
            <a:pPr marL="114294" lvl="1" indent="-114294" defTabSz="121914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rgbClr val="000000"/>
                </a:solidFill>
                <a:latin typeface="+mj-lt"/>
              </a:rPr>
              <a:t>Mindestens</a:t>
            </a:r>
            <a:r>
              <a:rPr lang="en-GB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+mj-lt"/>
              </a:rPr>
              <a:t>eine</a:t>
            </a:r>
            <a:r>
              <a:rPr lang="en-GB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+mj-lt"/>
              </a:rPr>
              <a:t>Vortherapie</a:t>
            </a:r>
            <a:r>
              <a:rPr lang="en-GB" sz="1200" dirty="0">
                <a:solidFill>
                  <a:srgbClr val="000000"/>
                </a:solidFill>
                <a:latin typeface="+mj-lt"/>
              </a:rPr>
              <a:t> </a:t>
            </a:r>
            <a:br>
              <a:rPr lang="en-GB" sz="1200" dirty="0">
                <a:solidFill>
                  <a:srgbClr val="000000"/>
                </a:solidFill>
                <a:latin typeface="+mj-lt"/>
              </a:rPr>
            </a:br>
            <a:r>
              <a:rPr lang="en-GB" sz="1200" dirty="0">
                <a:solidFill>
                  <a:srgbClr val="000000"/>
                </a:solidFill>
                <a:latin typeface="+mj-lt"/>
              </a:rPr>
              <a:t>(≥ 2 </a:t>
            </a:r>
            <a:r>
              <a:rPr lang="en-GB" sz="1200" dirty="0" err="1">
                <a:solidFill>
                  <a:srgbClr val="000000"/>
                </a:solidFill>
                <a:latin typeface="+mj-lt"/>
              </a:rPr>
              <a:t>Zyklen</a:t>
            </a:r>
            <a:r>
              <a:rPr lang="en-GB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+mj-lt"/>
              </a:rPr>
              <a:t>Lenalidomid</a:t>
            </a:r>
            <a:r>
              <a:rPr lang="en-GB" sz="1200" dirty="0">
                <a:solidFill>
                  <a:srgbClr val="000000"/>
                </a:solidFill>
                <a:latin typeface="+mj-lt"/>
              </a:rPr>
              <a:t> und ≥ 2 </a:t>
            </a:r>
            <a:r>
              <a:rPr lang="en-GB" sz="1200" dirty="0" err="1">
                <a:solidFill>
                  <a:srgbClr val="000000"/>
                </a:solidFill>
                <a:latin typeface="+mj-lt"/>
              </a:rPr>
              <a:t>Zyklen</a:t>
            </a:r>
            <a:r>
              <a:rPr lang="en-GB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+mj-lt"/>
              </a:rPr>
              <a:t>eines</a:t>
            </a:r>
            <a:r>
              <a:rPr lang="en-GB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+mj-lt"/>
              </a:rPr>
              <a:t>Proteasom</a:t>
            </a:r>
            <a:r>
              <a:rPr lang="en-GB" sz="1200" dirty="0">
                <a:solidFill>
                  <a:srgbClr val="000000"/>
                </a:solidFill>
                <a:latin typeface="+mj-lt"/>
              </a:rPr>
              <a:t>-Inhibitors)</a:t>
            </a:r>
          </a:p>
          <a:p>
            <a:pPr marL="114294" lvl="1" indent="-114294" defTabSz="121914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+mj-lt"/>
              </a:rPr>
              <a:t>Progress </a:t>
            </a:r>
            <a:r>
              <a:rPr lang="en-GB" sz="1200" dirty="0" err="1">
                <a:solidFill>
                  <a:srgbClr val="000000"/>
                </a:solidFill>
                <a:latin typeface="+mj-lt"/>
              </a:rPr>
              <a:t>während</a:t>
            </a:r>
            <a:r>
              <a:rPr lang="en-GB" sz="1200" dirty="0">
                <a:solidFill>
                  <a:srgbClr val="000000"/>
                </a:solidFill>
                <a:latin typeface="+mj-lt"/>
              </a:rPr>
              <a:t> der </a:t>
            </a:r>
            <a:r>
              <a:rPr lang="en-GB" sz="1200" dirty="0" err="1">
                <a:solidFill>
                  <a:srgbClr val="000000"/>
                </a:solidFill>
                <a:latin typeface="+mj-lt"/>
              </a:rPr>
              <a:t>letzten</a:t>
            </a:r>
            <a:r>
              <a:rPr lang="en-GB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+mj-lt"/>
              </a:rPr>
              <a:t>Therapielinie</a:t>
            </a:r>
            <a:r>
              <a:rPr lang="en-GB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+mj-lt"/>
              </a:rPr>
              <a:t>oder</a:t>
            </a:r>
            <a:r>
              <a:rPr lang="en-GB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+mj-lt"/>
              </a:rPr>
              <a:t>innerhalb</a:t>
            </a:r>
            <a:r>
              <a:rPr lang="en-GB" sz="1200" dirty="0">
                <a:solidFill>
                  <a:srgbClr val="000000"/>
                </a:solidFill>
                <a:latin typeface="+mj-lt"/>
              </a:rPr>
              <a:t> von 60 </a:t>
            </a:r>
            <a:r>
              <a:rPr lang="en-GB" sz="1200" dirty="0" err="1">
                <a:solidFill>
                  <a:srgbClr val="000000"/>
                </a:solidFill>
                <a:latin typeface="+mj-lt"/>
              </a:rPr>
              <a:t>Tagen</a:t>
            </a:r>
            <a:r>
              <a:rPr lang="en-GB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+mj-lt"/>
              </a:rPr>
              <a:t>nach</a:t>
            </a:r>
            <a:r>
              <a:rPr lang="en-GB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+mj-lt"/>
              </a:rPr>
              <a:t>Abschluss</a:t>
            </a:r>
            <a:r>
              <a:rPr lang="en-GB" sz="1200" dirty="0">
                <a:solidFill>
                  <a:srgbClr val="000000"/>
                </a:solidFill>
                <a:latin typeface="+mj-lt"/>
              </a:rPr>
              <a:t> der </a:t>
            </a:r>
            <a:r>
              <a:rPr lang="en-GB" sz="1200" dirty="0" err="1">
                <a:solidFill>
                  <a:srgbClr val="000000"/>
                </a:solidFill>
                <a:latin typeface="+mj-lt"/>
              </a:rPr>
              <a:t>Vortherapie</a:t>
            </a:r>
            <a:endParaRPr lang="en-GB" sz="1200" dirty="0">
              <a:solidFill>
                <a:srgbClr val="000000"/>
              </a:solidFill>
              <a:latin typeface="+mj-lt"/>
            </a:endParaRPr>
          </a:p>
          <a:p>
            <a:pPr marL="114294" lvl="1" indent="-114294" defTabSz="121914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+mj-lt"/>
              </a:rPr>
              <a:t>Alter ≥ 18 Jahre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3ED3E91-DC71-D1F3-C822-50BFB3582B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900" i="1"/>
              <a:t>*20 mg/m</a:t>
            </a:r>
            <a:r>
              <a:rPr lang="de-DE" sz="900" i="1" baseline="30000"/>
              <a:t>2</a:t>
            </a:r>
            <a:r>
              <a:rPr lang="de-DE" sz="900" i="1"/>
              <a:t>  </a:t>
            </a:r>
            <a:r>
              <a:rPr lang="de-DE" sz="900" i="1" err="1"/>
              <a:t>i.v.</a:t>
            </a:r>
            <a:r>
              <a:rPr lang="de-DE" sz="900" i="1"/>
              <a:t> an Tag 1 des ersten Zyklus.</a:t>
            </a:r>
            <a:br>
              <a:rPr lang="de-DE" sz="900" i="1"/>
            </a:br>
            <a:r>
              <a:rPr lang="de-DE" sz="900" i="1"/>
              <a:t>Dara-</a:t>
            </a:r>
            <a:r>
              <a:rPr lang="de-DE" sz="900" i="1" err="1"/>
              <a:t>wKPd</a:t>
            </a:r>
            <a:r>
              <a:rPr lang="de-DE" sz="900" i="1"/>
              <a:t>: </a:t>
            </a:r>
            <a:r>
              <a:rPr lang="de-DE" sz="900" i="1" err="1"/>
              <a:t>Daratumumab</a:t>
            </a:r>
            <a:r>
              <a:rPr lang="de-DE" sz="900" i="1"/>
              <a:t>, </a:t>
            </a:r>
            <a:r>
              <a:rPr lang="de-DE" sz="900" i="1" err="1"/>
              <a:t>Carfilzomib</a:t>
            </a:r>
            <a:r>
              <a:rPr lang="de-DE" sz="900" i="1"/>
              <a:t> (einmal wöchentlich), </a:t>
            </a:r>
            <a:r>
              <a:rPr lang="de-DE" sz="900" i="1" err="1"/>
              <a:t>Pomalidomid</a:t>
            </a:r>
            <a:r>
              <a:rPr lang="de-DE" sz="900" i="1"/>
              <a:t>, Dexamethason; </a:t>
            </a:r>
            <a:r>
              <a:rPr lang="de-DE" sz="900" i="1" err="1"/>
              <a:t>i.v.</a:t>
            </a:r>
            <a:r>
              <a:rPr lang="de-DE" sz="900" i="1"/>
              <a:t>: intravenös; </a:t>
            </a:r>
            <a:r>
              <a:rPr lang="de-DE" sz="900" i="1" err="1"/>
              <a:t>p.o</a:t>
            </a:r>
            <a:r>
              <a:rPr lang="de-DE" sz="900" i="1"/>
              <a:t>.: oral; RRMM: rezidiviertes und/oder refraktäres multiples Myelom.</a:t>
            </a:r>
          </a:p>
          <a:p>
            <a:pPr marL="0" indent="0">
              <a:buNone/>
            </a:pPr>
            <a:r>
              <a:rPr lang="en-NZ" sz="900" i="1">
                <a:hlinkClick r:id="rId3"/>
              </a:rPr>
              <a:t>Yee AJ, et al. IMS 2023; Abstract P-329</a:t>
            </a:r>
            <a:r>
              <a:rPr lang="en-NZ" sz="900" i="1"/>
              <a:t> und </a:t>
            </a:r>
            <a:r>
              <a:rPr lang="en-NZ" sz="900" i="1">
                <a:hlinkClick r:id="rId4"/>
              </a:rPr>
              <a:t>NCT04176718</a:t>
            </a:r>
            <a:r>
              <a:rPr lang="en-NZ" sz="900" i="1"/>
              <a:t>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D7F33F4-62A8-BC0F-50EB-105710F82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1123384"/>
          </a:xfrm>
        </p:spPr>
        <p:txBody>
          <a:bodyPr/>
          <a:lstStyle/>
          <a:p>
            <a:r>
              <a:rPr lang="de-DE"/>
              <a:t>Dara-wKPd bei RRMM</a:t>
            </a:r>
            <a:br>
              <a:rPr lang="de-DE" strike="sngStrike">
                <a:highlight>
                  <a:srgbClr val="FFFF00"/>
                </a:highlight>
              </a:rPr>
            </a:br>
            <a:r>
              <a:rPr lang="de-DE" sz="2000">
                <a:solidFill>
                  <a:srgbClr val="0063C3"/>
                </a:solidFill>
              </a:rPr>
              <a:t>Quadruplettherapie im Rezidiv</a:t>
            </a:r>
            <a:br>
              <a:rPr lang="de-DE" sz="2000"/>
            </a:br>
            <a:endParaRPr lang="de-DE" sz="200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20E885-96EE-4A8C-91D0-750A35E2FD4B}"/>
              </a:ext>
            </a:extLst>
          </p:cNvPr>
          <p:cNvSpPr txBox="1">
            <a:spLocks/>
          </p:cNvSpPr>
          <p:nvPr/>
        </p:nvSpPr>
        <p:spPr>
          <a:xfrm>
            <a:off x="365125" y="4913114"/>
            <a:ext cx="4495936" cy="8228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600" b="1"/>
              <a:t>Primäre Endpunkte: </a:t>
            </a:r>
            <a:r>
              <a:rPr lang="de-DE" sz="1600"/>
              <a:t>ORR, Verträglichkeit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600" b="1"/>
              <a:t>Sekundäre Endpunkte: </a:t>
            </a:r>
            <a:r>
              <a:rPr lang="de-DE" sz="1600"/>
              <a:t>PFS, MRD-Rate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7168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C67CD8AB-6975-F29A-8ECD-EBF5A83516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kern="0">
                <a:latin typeface="+mj-lt"/>
              </a:rPr>
              <a:t>Ergebnisse: Wirksamkeit </a:t>
            </a:r>
            <a:br>
              <a:rPr lang="de-DE" sz="2000" b="1" kern="0">
                <a:latin typeface="+mj-lt"/>
              </a:rPr>
            </a:br>
            <a:r>
              <a:rPr lang="de-DE" sz="2000" b="1" kern="0">
                <a:latin typeface="+mj-lt"/>
              </a:rPr>
              <a:t>(medianes Follow-up 10,9 Monate)</a:t>
            </a:r>
          </a:p>
          <a:p>
            <a:pPr marL="0" indent="0">
              <a:buNone/>
            </a:pPr>
            <a:endParaRPr lang="de-DE" sz="2000" b="1" ker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kern="0">
                <a:latin typeface="+mj-lt"/>
              </a:rPr>
              <a:t>Gesamtansprechrate 98 %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kern="0">
                <a:latin typeface="+mj-lt"/>
              </a:rPr>
              <a:t>Medianes PFS 30,9 Monate </a:t>
            </a:r>
            <a:br>
              <a:rPr lang="de-DE" sz="2000" kern="0">
                <a:latin typeface="+mj-lt"/>
              </a:rPr>
            </a:br>
            <a:r>
              <a:rPr lang="de-DE" sz="2000" kern="0">
                <a:latin typeface="+mj-lt"/>
              </a:rPr>
              <a:t>(95 %-KI 30,5–NE)</a:t>
            </a:r>
          </a:p>
          <a:p>
            <a:endParaRPr lang="de-DE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D0BB10F-8A75-ED9E-D7B3-D6C5502D3B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2533109"/>
              </p:ext>
            </p:extLst>
          </p:nvPr>
        </p:nvGraphicFramePr>
        <p:xfrm>
          <a:off x="6056981" y="1497262"/>
          <a:ext cx="5054364" cy="375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F7FE1F1-4D54-9D2B-921D-73C1D5476B78}"/>
              </a:ext>
            </a:extLst>
          </p:cNvPr>
          <p:cNvSpPr txBox="1"/>
          <p:nvPr/>
        </p:nvSpPr>
        <p:spPr>
          <a:xfrm>
            <a:off x="9855961" y="4717536"/>
            <a:ext cx="1628632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>
                <a:latin typeface="+mj-lt"/>
              </a:rPr>
              <a:t>PR</a:t>
            </a:r>
            <a:endParaRPr lang="de-DE" sz="1467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56A24-6B09-08BF-3FD4-5BE6C6B79D92}"/>
              </a:ext>
            </a:extLst>
          </p:cNvPr>
          <p:cNvSpPr txBox="1"/>
          <p:nvPr/>
        </p:nvSpPr>
        <p:spPr>
          <a:xfrm>
            <a:off x="8780863" y="4725654"/>
            <a:ext cx="1628632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>
                <a:latin typeface="+mj-lt"/>
              </a:rPr>
              <a:t>VGPR</a:t>
            </a:r>
            <a:endParaRPr lang="de-DE" sz="1467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1736B2-FF92-122E-AFDF-5F92148C4178}"/>
              </a:ext>
            </a:extLst>
          </p:cNvPr>
          <p:cNvSpPr txBox="1"/>
          <p:nvPr/>
        </p:nvSpPr>
        <p:spPr>
          <a:xfrm>
            <a:off x="7938364" y="4733773"/>
            <a:ext cx="1628632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>
                <a:latin typeface="+mj-lt"/>
              </a:rPr>
              <a:t>CR</a:t>
            </a:r>
            <a:endParaRPr lang="de-DE" sz="1467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00834C-6245-F1E9-846E-D3820ABA1F72}"/>
              </a:ext>
            </a:extLst>
          </p:cNvPr>
          <p:cNvSpPr/>
          <p:nvPr/>
        </p:nvSpPr>
        <p:spPr bwMode="auto">
          <a:xfrm>
            <a:off x="7723106" y="4758736"/>
            <a:ext cx="225953" cy="251935"/>
          </a:xfrm>
          <a:prstGeom prst="rect">
            <a:avLst/>
          </a:prstGeom>
          <a:solidFill>
            <a:srgbClr val="0063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3200" b="1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507E9E-733F-241D-E6EB-55FC58E67FC6}"/>
              </a:ext>
            </a:extLst>
          </p:cNvPr>
          <p:cNvSpPr/>
          <p:nvPr/>
        </p:nvSpPr>
        <p:spPr bwMode="auto">
          <a:xfrm>
            <a:off x="8526728" y="4750985"/>
            <a:ext cx="225952" cy="251936"/>
          </a:xfrm>
          <a:prstGeom prst="rect">
            <a:avLst/>
          </a:prstGeom>
          <a:solidFill>
            <a:srgbClr val="7FB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3200" b="1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A9D14-909E-1778-29E7-D4EBE253C9D0}"/>
              </a:ext>
            </a:extLst>
          </p:cNvPr>
          <p:cNvSpPr/>
          <p:nvPr/>
        </p:nvSpPr>
        <p:spPr bwMode="auto">
          <a:xfrm>
            <a:off x="9595179" y="4750985"/>
            <a:ext cx="209906" cy="238695"/>
          </a:xfrm>
          <a:prstGeom prst="rect">
            <a:avLst/>
          </a:prstGeom>
          <a:solidFill>
            <a:srgbClr val="BFD8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3200" b="1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2A680A-F4C1-79A4-74BF-451689EC9987}"/>
              </a:ext>
            </a:extLst>
          </p:cNvPr>
          <p:cNvSpPr txBox="1"/>
          <p:nvPr/>
        </p:nvSpPr>
        <p:spPr>
          <a:xfrm rot="16200000">
            <a:off x="4619535" y="2862420"/>
            <a:ext cx="3583319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70">
                <a:latin typeface="+mj-lt"/>
              </a:rPr>
              <a:t>Ansprechen (%)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2141B459-A31B-759A-39DC-7B3741485CE8}"/>
              </a:ext>
            </a:extLst>
          </p:cNvPr>
          <p:cNvSpPr/>
          <p:nvPr/>
        </p:nvSpPr>
        <p:spPr>
          <a:xfrm>
            <a:off x="9650951" y="1806691"/>
            <a:ext cx="437436" cy="2565390"/>
          </a:xfrm>
          <a:prstGeom prst="rightBrace">
            <a:avLst>
              <a:gd name="adj1" fmla="val 8333"/>
              <a:gd name="adj2" fmla="val 48705"/>
            </a:avLst>
          </a:prstGeom>
          <a:ln w="6350" cap="rnd">
            <a:solidFill>
              <a:srgbClr val="0063C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DC137B-0023-B1E9-BDB1-C727D11FD9F5}"/>
              </a:ext>
            </a:extLst>
          </p:cNvPr>
          <p:cNvSpPr txBox="1"/>
          <p:nvPr/>
        </p:nvSpPr>
        <p:spPr>
          <a:xfrm>
            <a:off x="10088386" y="3005093"/>
            <a:ext cx="64648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>
                <a:latin typeface="+mj-lt"/>
              </a:rPr>
              <a:t>ORR</a:t>
            </a:r>
            <a:endParaRPr lang="de-DE" sz="1467">
              <a:latin typeface="+mj-lt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69532FD-79C2-5DEF-D2D6-29437466C7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900" i="1"/>
              <a:t>CR: komplette Remission; Dara-wKPd: Daratumumab, Carfilzomib (einmal wöchentlich), Pomalidomid, Dexamethason; NE: nicht erreicht; </a:t>
            </a:r>
            <a:br>
              <a:rPr lang="de-DE" sz="900" i="1"/>
            </a:br>
            <a:r>
              <a:rPr lang="de-DE" sz="900" i="1"/>
              <a:t>ORR: Gesamtansprechrate; PFS: progressionsfreies Überleben; RRMM: rezidiviertes/refraktäres multiples Myelomn; PR: partielles Ansprechen; VGPR: sehr gutes Teilansprechen.</a:t>
            </a:r>
          </a:p>
          <a:p>
            <a:pPr marL="0" indent="0">
              <a:buNone/>
            </a:pPr>
            <a:r>
              <a:rPr lang="en-NZ" sz="900" i="1">
                <a:hlinkClick r:id="rId4"/>
              </a:rPr>
              <a:t>Yee AJ, et al. IMS 2023; Abstract P-329</a:t>
            </a:r>
            <a:r>
              <a:rPr lang="en-NZ" sz="900" i="1"/>
              <a:t>.</a:t>
            </a: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6CE5FC21-C9B3-E5AB-A524-B61D1459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1123384"/>
          </a:xfrm>
        </p:spPr>
        <p:txBody>
          <a:bodyPr/>
          <a:lstStyle/>
          <a:p>
            <a:r>
              <a:rPr lang="de-DE"/>
              <a:t>Dara-wKPd bei RRMM</a:t>
            </a:r>
            <a:br>
              <a:rPr lang="de-DE" strike="sngStrike">
                <a:highlight>
                  <a:srgbClr val="FFFF00"/>
                </a:highlight>
              </a:rPr>
            </a:br>
            <a:r>
              <a:rPr lang="de-DE" sz="2000">
                <a:solidFill>
                  <a:srgbClr val="0063C3"/>
                </a:solidFill>
              </a:rPr>
              <a:t>Quadruplettherapie im Rezidiv</a:t>
            </a:r>
            <a:br>
              <a:rPr lang="de-DE" sz="2000"/>
            </a:br>
            <a:endParaRPr lang="de-DE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93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F91CD04-F3BD-1AAB-B044-5C71BF0EE2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1"/>
            <a:ext cx="5274757" cy="3292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b="1"/>
              <a:t>Verträglichkeit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/>
              <a:t>Es gab keine Krankenhauseinweisungen oder Todesfälle aufgrund von COVID-19.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/>
              <a:t>3 Patienten brachen die Studie aufgrund einer Neutropenie ab, was zu einer Verzögerung der Behandlung führte.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07A88B9-24BF-2E6E-AE44-022C40D369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900" i="1"/>
              <a:t>ALT: Alanin-Aminotransferase; AST: Aspartat-Aminotransferase; CR: komplette Remission; Dara-wKPd: Daratumumab, Carfilzomib (einmal wöchentlich), Pomalidomid, Dexamethason; ORR: Gesamtansprechrate; PFS: progressionsfreies Überleben; PR: partielles Ansprechen; RRMM: rezidiviertes/refraktäres multiples Myelom; UE: unerwünschtes Ereignis.</a:t>
            </a:r>
          </a:p>
          <a:p>
            <a:pPr marL="0" indent="0">
              <a:buNone/>
            </a:pPr>
            <a:r>
              <a:rPr lang="en-NZ" sz="900" i="1">
                <a:hlinkClick r:id="rId3"/>
              </a:rPr>
              <a:t>Yee AJ, et al. IMS 2023; Abstract P-329</a:t>
            </a:r>
            <a:r>
              <a:rPr lang="en-NZ" sz="900" i="1"/>
              <a:t> und </a:t>
            </a:r>
            <a:r>
              <a:rPr lang="en-NZ" sz="900" i="1">
                <a:hlinkClick r:id="rId4"/>
              </a:rPr>
              <a:t>NCT04176718</a:t>
            </a:r>
            <a:endParaRPr lang="en-NZ" sz="900" i="1"/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BF550117-5380-D3F3-9BDD-34D5599D32F0}"/>
              </a:ext>
            </a:extLst>
          </p:cNvPr>
          <p:cNvGraphicFramePr>
            <a:graphicFrameLocks/>
          </p:cNvGraphicFramePr>
          <p:nvPr/>
        </p:nvGraphicFramePr>
        <p:xfrm>
          <a:off x="6108626" y="1679587"/>
          <a:ext cx="5502529" cy="2754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248">
                  <a:extLst>
                    <a:ext uri="{9D8B030D-6E8A-4147-A177-3AD203B41FA5}">
                      <a16:colId xmlns:a16="http://schemas.microsoft.com/office/drawing/2014/main" val="2436719863"/>
                    </a:ext>
                  </a:extLst>
                </a:gridCol>
                <a:gridCol w="2137281">
                  <a:extLst>
                    <a:ext uri="{9D8B030D-6E8A-4147-A177-3AD203B41FA5}">
                      <a16:colId xmlns:a16="http://schemas.microsoft.com/office/drawing/2014/main" val="163539064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r>
                        <a:rPr lang="de-DE" sz="1200"/>
                        <a:t>Unerwünschte Ereignisse,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/>
                        <a:t>Dara-</a:t>
                      </a:r>
                      <a:r>
                        <a:rPr lang="de-DE" sz="1200" err="1"/>
                        <a:t>wKPd</a:t>
                      </a:r>
                      <a:r>
                        <a:rPr lang="de-DE" sz="1200"/>
                        <a:t> (n = 44)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97936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Hämatologische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UE, Grad 3–4</a:t>
                      </a:r>
                    </a:p>
                    <a:p>
                      <a:pPr marL="190424" marR="0" lvl="2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Neutropenie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0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   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Thrombozytopenie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190424" marR="0" lvl="2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Febrile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Neutropenie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64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20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04714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Nicht-hämatologische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UE, alle Grade (Grad 3–4)</a:t>
                      </a:r>
                    </a:p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Infektionen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    </a:t>
                      </a:r>
                    </a:p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Fatigue</a:t>
                      </a:r>
                    </a:p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   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Dyspnoe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   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Anstieg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ALT/AST</a:t>
                      </a:r>
                    </a:p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Herzinsuffizienz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oder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reduzierte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Ejektionsfraktion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66 (7)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48 (7)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41 (2)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34 (11)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7 (0)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798666"/>
                  </a:ext>
                </a:extLst>
              </a:tr>
            </a:tbl>
          </a:graphicData>
        </a:graphic>
      </p:graphicFrame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65986CF-B0FC-5213-4053-22F40E58CFD5}"/>
              </a:ext>
            </a:extLst>
          </p:cNvPr>
          <p:cNvSpPr txBox="1">
            <a:spLocks/>
          </p:cNvSpPr>
          <p:nvPr/>
        </p:nvSpPr>
        <p:spPr>
          <a:xfrm>
            <a:off x="367286" y="4769995"/>
            <a:ext cx="11459588" cy="8223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tabLst/>
              <a:defRPr sz="900" b="0" i="1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273368" indent="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None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None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31520" indent="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914400" indent="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None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i="0" cap="all">
                <a:solidFill>
                  <a:srgbClr val="0063C3"/>
                </a:solidFill>
              </a:rPr>
              <a:t>Mit intensivierter Quadruplettherapie zeigte sich bei Patienten mit RRMM eine ORR von 98 % und ein medianes PFS von 30,9 Monaten. Die Ergebnisse bestätigten die bekannte Wirksamkeit und Verträglichkeit von Dara, K und P.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CA2299-21E9-BF81-4864-5E0FBD234C86}"/>
              </a:ext>
            </a:extLst>
          </p:cNvPr>
          <p:cNvSpPr/>
          <p:nvPr/>
        </p:nvSpPr>
        <p:spPr>
          <a:xfrm>
            <a:off x="0" y="4769995"/>
            <a:ext cx="141895" cy="828000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2700000" scaled="1"/>
          </a:gra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EB6AD53D-4645-7B3F-4E64-EA2E6832DE16}"/>
              </a:ext>
            </a:extLst>
          </p:cNvPr>
          <p:cNvSpPr txBox="1">
            <a:spLocks/>
          </p:cNvSpPr>
          <p:nvPr/>
        </p:nvSpPr>
        <p:spPr>
          <a:xfrm>
            <a:off x="365125" y="365760"/>
            <a:ext cx="11461750" cy="11233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37933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300" b="1" i="0" kern="1200" cap="none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457109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914217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1371326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1828434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/>
              <a:t>Dara-wKPd bei RRMM</a:t>
            </a:r>
            <a:br>
              <a:rPr lang="de-DE" strike="sngStrike">
                <a:highlight>
                  <a:srgbClr val="FFFF00"/>
                </a:highlight>
              </a:rPr>
            </a:br>
            <a:r>
              <a:rPr lang="de-DE" sz="2000">
                <a:solidFill>
                  <a:srgbClr val="0063C3"/>
                </a:solidFill>
              </a:rPr>
              <a:t>Quadruplettherapie im Rezidiv</a:t>
            </a:r>
            <a:br>
              <a:rPr lang="de-DE" sz="2000"/>
            </a:br>
            <a:endParaRPr lang="de-DE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24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1EDC4-11A7-5A69-E932-284C2E7C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Century Gothic" panose="020B0502020202020204" pitchFamily="34" charset="0"/>
              </a:rPr>
              <a:t>Inhalt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6157BF3B-7771-7E2D-4335-D7958445B1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777757"/>
              </p:ext>
            </p:extLst>
          </p:nvPr>
        </p:nvGraphicFramePr>
        <p:xfrm>
          <a:off x="365125" y="1124423"/>
          <a:ext cx="9827997" cy="486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999">
                  <a:extLst>
                    <a:ext uri="{9D8B030D-6E8A-4147-A177-3AD203B41FA5}">
                      <a16:colId xmlns:a16="http://schemas.microsoft.com/office/drawing/2014/main" val="2436719863"/>
                    </a:ext>
                  </a:extLst>
                </a:gridCol>
                <a:gridCol w="5939999">
                  <a:extLst>
                    <a:ext uri="{9D8B030D-6E8A-4147-A177-3AD203B41FA5}">
                      <a16:colId xmlns:a16="http://schemas.microsoft.com/office/drawing/2014/main" val="2421922009"/>
                    </a:ext>
                  </a:extLst>
                </a:gridCol>
                <a:gridCol w="2447999">
                  <a:extLst>
                    <a:ext uri="{9D8B030D-6E8A-4147-A177-3AD203B41FA5}">
                      <a16:colId xmlns:a16="http://schemas.microsoft.com/office/drawing/2014/main" val="675578512"/>
                    </a:ext>
                  </a:extLst>
                </a:gridCol>
              </a:tblGrid>
              <a:tr h="37719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IMS 2023: </a:t>
                      </a:r>
                      <a:r>
                        <a:rPr lang="en-US" sz="1200" dirty="0" err="1"/>
                        <a:t>ausgewählte</a:t>
                      </a:r>
                      <a:r>
                        <a:rPr lang="en-US" sz="1200" dirty="0"/>
                        <a:t> Abstracts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/>
                        <a:t>Data Title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/>
                        <a:t>Data 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97936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Titel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Autor (Abstract-Nr.)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047142"/>
                  </a:ext>
                </a:extLst>
              </a:tr>
              <a:tr h="377190">
                <a:tc rowSpan="3">
                  <a:txBody>
                    <a:bodyPr/>
                    <a:lstStyle/>
                    <a:p>
                      <a:pPr marL="189865" marR="0" lvl="1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NDMM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  <a:hlinkClick r:id="rId3" action="ppaction://hlinksldjump"/>
                        </a:rPr>
                        <a:t>Analysis of sustained MRD-negativity and Progression-free Survival of Isa-</a:t>
                      </a: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  <a:hlinkClick r:id="rId3" action="ppaction://hlinksldjump"/>
                        </a:rPr>
                        <a:t>KRd</a:t>
                      </a: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  <a:hlinkClick r:id="rId3" action="ppaction://hlinksldjump"/>
                        </a:rPr>
                        <a:t> in High-Risk Newly Diagnosed Multiple Myeloma – Additional Data from Planned Interim Analysis of the GMMG-CONCEPT Trial</a:t>
                      </a:r>
                      <a:endParaRPr lang="en-US" sz="1200" b="0" kern="1200" dirty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Leypoldt LB, et al. (OA-43)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798666"/>
                  </a:ext>
                </a:extLst>
              </a:tr>
              <a:tr h="377190">
                <a:tc vMerge="1">
                  <a:txBody>
                    <a:bodyPr/>
                    <a:lstStyle/>
                    <a:p>
                      <a:pPr marL="190424" marR="0" lvl="1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  <a:hlinkClick r:id="rId4" action="ppaction://hlinksldjump"/>
                        </a:rPr>
                        <a:t>Daratumumab, Carfilzomib, Lenalidomide, and Dexamethasone with tandem transplant in high-risk newly diagnosed myeloma patients: final results of the phase 2 study IFM 2018-04</a:t>
                      </a:r>
                      <a:endParaRPr lang="en-US" sz="1200" b="0" kern="1200" dirty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Touzeau</a:t>
                      </a: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C, et al. (OA-54)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073454"/>
                  </a:ext>
                </a:extLst>
              </a:tr>
              <a:tr h="377190">
                <a:tc vMerge="1">
                  <a:txBody>
                    <a:bodyPr/>
                    <a:lstStyle/>
                    <a:p>
                      <a:pPr marL="190424" marR="0" lvl="1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  <a:hlinkClick r:id="rId5" action="ppaction://hlinksldjump"/>
                        </a:rPr>
                        <a:t>Maintenance therapy with carfilzomib, pomalidomide and dexamethasone (</a:t>
                      </a: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  <a:hlinkClick r:id="rId5" action="ppaction://hlinksldjump"/>
                        </a:rPr>
                        <a:t>KPd</a:t>
                      </a: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  <a:hlinkClick r:id="rId5" action="ppaction://hlinksldjump"/>
                        </a:rPr>
                        <a:t>) in high-risk myeloma patients (pts): A Phase 2 study with a safety run-in</a:t>
                      </a:r>
                      <a:endParaRPr lang="en-US" sz="1200" b="0" kern="1200" dirty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Nooka</a:t>
                      </a: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AK, et al. (P-153)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759855"/>
                  </a:ext>
                </a:extLst>
              </a:tr>
              <a:tr h="377190">
                <a:tc rowSpan="4">
                  <a:txBody>
                    <a:bodyPr/>
                    <a:lstStyle/>
                    <a:p>
                      <a:pPr marL="189865" marR="0" lvl="1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RRMM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  <a:hlinkClick r:id="rId6" action="ppaction://hlinksldjump"/>
                        </a:rPr>
                        <a:t>Isatuximab</a:t>
                      </a: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  <a:hlinkClick r:id="rId6" action="ppaction://hlinksldjump"/>
                        </a:rPr>
                        <a:t> plus Carfilzomib and Dexamethasone Versus Carfilzomib and Dexamethasone in Patients With Relapsed Multiple Myeloma (IKEMA): Final Overall Survival Analysis</a:t>
                      </a:r>
                      <a:endParaRPr lang="en-US" sz="1200" b="0" kern="1200" dirty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Moreau P, et al. (OA-48)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026070"/>
                  </a:ext>
                </a:extLst>
              </a:tr>
              <a:tr h="377190">
                <a:tc vMerge="1">
                  <a:txBody>
                    <a:bodyPr/>
                    <a:lstStyle/>
                    <a:p>
                      <a:pPr marL="190424" marR="0" lvl="1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  <a:hlinkClick r:id="rId7" action="ppaction://hlinksldjump"/>
                        </a:rPr>
                        <a:t>A phase II study of daratumumab with weekly carfilzomib, pomalidomide, and dexamethasone in relapsed and refractory multiple myeloma</a:t>
                      </a:r>
                      <a:endParaRPr lang="en-US" sz="1200" b="0" kern="1200" dirty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Yee AJ, et al. (P-329)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823271"/>
                  </a:ext>
                </a:extLst>
              </a:tr>
              <a:tr h="377190">
                <a:tc vMerge="1">
                  <a:txBody>
                    <a:bodyPr/>
                    <a:lstStyle/>
                    <a:p>
                      <a:pPr marL="190424" marR="0" lvl="1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  <a:hlinkClick r:id="rId6" action="ppaction://hlinksldjump"/>
                        </a:rPr>
                        <a:t>First Results From the Randomized Portion of a Phase 2 Study of </a:t>
                      </a: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  <a:hlinkClick r:id="rId6" action="ppaction://hlinksldjump"/>
                        </a:rPr>
                        <a:t>Venetoclax</a:t>
                      </a: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  <a:hlinkClick r:id="rId6" action="ppaction://hlinksldjump"/>
                        </a:rPr>
                        <a:t> Plus Carfilzomib-Dexamethasone vs Carfilzomib-Dexamethasone in Patients With t(11;14) Relapsed/Refractory Multiple Myeloma</a:t>
                      </a:r>
                      <a:endParaRPr lang="en-US" sz="1200" b="0" kern="1200" dirty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Kaufman JL, et al. (OA-29)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10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190424" marR="0" lvl="1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kern="1200" noProof="0" dirty="0" err="1">
                          <a:solidFill>
                            <a:schemeClr val="accent1"/>
                          </a:solidFill>
                          <a:latin typeface="Century Gothic"/>
                          <a:hlinkClick r:id="rId8" action="ppaction://hlinksldjump"/>
                        </a:rPr>
                        <a:t>Mezigdomide</a:t>
                      </a:r>
                      <a:r>
                        <a:rPr lang="en-US" sz="1200" b="0" i="0" u="none" strike="noStrike" kern="1200" noProof="0" dirty="0">
                          <a:solidFill>
                            <a:schemeClr val="accent1"/>
                          </a:solidFill>
                          <a:latin typeface="Century Gothic"/>
                          <a:hlinkClick r:id="rId8" action="ppaction://hlinksldjump"/>
                        </a:rPr>
                        <a:t> plus Dexamethasone and Bortezomib or Carfilzomib in Patients with Relapsed/Refractory Multiple Myeloma (RRMM): Results from the CC-92480-MM-002 trial</a:t>
                      </a:r>
                      <a:endParaRPr lang="en-US" sz="1200" b="0" i="0" u="none" strike="noStrike" kern="1200" noProof="0" dirty="0">
                        <a:solidFill>
                          <a:schemeClr val="accent1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u="none" strike="noStrike" kern="1200" noProof="0" dirty="0">
                          <a:solidFill>
                            <a:schemeClr val="accent1"/>
                          </a:solidFill>
                          <a:latin typeface="Century Gothic"/>
                        </a:rPr>
                        <a:t>Oriol A, et al.  (OA-49)</a:t>
                      </a:r>
                      <a:endParaRPr lang="de-DE" sz="800" b="0" i="0" u="none" strike="noStrike" kern="1200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0049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531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0CB6-29C1-4E48-B351-3DFB0523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313432"/>
            <a:ext cx="11303711" cy="1323110"/>
          </a:xfrm>
        </p:spPr>
        <p:txBody>
          <a:bodyPr/>
          <a:lstStyle/>
          <a:p>
            <a:r>
              <a:rPr lang="en-US"/>
              <a:t>First Results From the Randomized Portion of a Phase 2 Study of </a:t>
            </a:r>
            <a:r>
              <a:rPr lang="en-US" err="1"/>
              <a:t>Venetoclax</a:t>
            </a:r>
            <a:r>
              <a:rPr lang="en-US"/>
              <a:t> Plus Carfilzomib-Dexamethasone vs Carfilzomib-Dexamethasone in Patients With t(11;14) RRMM</a:t>
            </a:r>
            <a:br>
              <a:rPr lang="en-US"/>
            </a:br>
            <a:r>
              <a:rPr lang="da-DK" sz="1800"/>
              <a:t>Kaufman JL, et al. IMS 2023; </a:t>
            </a:r>
            <a:r>
              <a:rPr lang="de-DE" sz="1800"/>
              <a:t>27.–30. September 2023; Athen, Griechenland</a:t>
            </a:r>
            <a:endParaRPr lang="en-DE" baseline="3000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88AF76A-6980-1882-21D2-A6FEC1ABE864}"/>
              </a:ext>
            </a:extLst>
          </p:cNvPr>
          <p:cNvSpPr txBox="1"/>
          <p:nvPr/>
        </p:nvSpPr>
        <p:spPr>
          <a:xfrm>
            <a:off x="365125" y="6326409"/>
            <a:ext cx="10260203" cy="43088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i="0">
                <a:solidFill>
                  <a:schemeClr val="bg1"/>
                </a:solidFill>
                <a:latin typeface="Century Gothic" panose="020B0502020202020204" pitchFamily="34" charset="0"/>
              </a:rPr>
              <a:t>Abstract OA-29.</a:t>
            </a:r>
          </a:p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IMS: International Myeloma Society; RRMM: </a:t>
            </a:r>
            <a:r>
              <a:rPr kumimoji="0" lang="en-US" sz="110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rezidiviertes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/</a:t>
            </a:r>
            <a:r>
              <a:rPr kumimoji="0" lang="en-US" sz="110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refraktäres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Multiples </a:t>
            </a:r>
            <a:r>
              <a:rPr kumimoji="0" lang="en-US" sz="110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Myelom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46691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00372B-4A3D-EF0F-1E90-FC9AE0CFD4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375143"/>
            <a:ext cx="11560576" cy="3005315"/>
          </a:xfrm>
        </p:spPr>
        <p:txBody>
          <a:bodyPr/>
          <a:lstStyle/>
          <a:p>
            <a:pPr marL="0" indent="0">
              <a:buNone/>
            </a:pPr>
            <a:r>
              <a:rPr lang="de-DE" sz="1800" b="1" kern="0" dirty="0"/>
              <a:t>Hintergrund: </a:t>
            </a:r>
            <a:r>
              <a:rPr lang="de-DE" sz="1800" kern="0" dirty="0"/>
              <a:t>Die Dosisfindungsphase der Phase 2-Studie NCT02899052 zur Kombination von </a:t>
            </a:r>
            <a:br>
              <a:rPr lang="de-DE" sz="1800" kern="0" dirty="0"/>
            </a:br>
            <a:r>
              <a:rPr lang="de-DE" sz="1800" kern="0" dirty="0"/>
              <a:t>Venetoclax (Ven) mit Carfilzomib (K) und Dexamethason (d) zeigte ein Gesamtansprechen von 80 %. (Costa LJ, et al. Blood Adv. 2021;5:3748)</a:t>
            </a:r>
            <a:br>
              <a:rPr lang="de-DE" sz="1800" kern="0" dirty="0"/>
            </a:br>
            <a:r>
              <a:rPr lang="de-DE" sz="1800" kern="0" dirty="0"/>
              <a:t>Im Folgenden werden die initialen Wirksamkeits- und Verträglichkeitsdaten der RRMM-Patienten mit t(11;14) dargestellt, die in der Dosisfindung und im randomisierten Teil der Studie teilgenommen haben.</a:t>
            </a:r>
          </a:p>
          <a:p>
            <a:pPr marL="0" indent="0">
              <a:buNone/>
            </a:pPr>
            <a:r>
              <a:rPr lang="de-DE" sz="1800" b="1" kern="0" dirty="0"/>
              <a:t>Studiendesign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Carfilzomib (70 mg/m² wöchentlich) und Dexamethason (40 mg) plus täglich </a:t>
            </a:r>
          </a:p>
          <a:p>
            <a:pPr marL="634556" lvl="1" indent="-342900">
              <a:buFont typeface="Arial" panose="020B0604020202020204" pitchFamily="34" charset="0"/>
              <a:buChar char="•"/>
            </a:pPr>
            <a:r>
              <a:rPr lang="de-DE" sz="1600" dirty="0"/>
              <a:t>Venetoclax 400 mg (Ven400Kd) oder </a:t>
            </a:r>
          </a:p>
          <a:p>
            <a:pPr marL="634556" lvl="1" indent="-342900">
              <a:buFont typeface="Arial" panose="020B0604020202020204" pitchFamily="34" charset="0"/>
              <a:buChar char="•"/>
            </a:pPr>
            <a:r>
              <a:rPr lang="de-DE" sz="1600" dirty="0"/>
              <a:t>800 mg (Ven800Kd) </a:t>
            </a:r>
          </a:p>
          <a:p>
            <a:pPr marL="342900" indent="-342900"/>
            <a:r>
              <a:rPr lang="de-DE" sz="1800" dirty="0"/>
              <a:t>oder Kd allein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5:3:5 Randomisierung</a:t>
            </a:r>
            <a:endParaRPr lang="de-DE" sz="1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b="1" dirty="0"/>
              <a:t>Primäre Endpunkte: </a:t>
            </a:r>
            <a:r>
              <a:rPr lang="de-DE" sz="1800" dirty="0"/>
              <a:t>Wirksamkeit,Verträglichkeit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b="1" dirty="0"/>
              <a:t>Sekundäre Endpunkte: </a:t>
            </a:r>
            <a:r>
              <a:rPr lang="en-US" sz="1800" dirty="0"/>
              <a:t>PFS, OS ,TTR, TTP, DOR</a:t>
            </a:r>
            <a:endParaRPr lang="de-DE" sz="1800" dirty="0"/>
          </a:p>
          <a:p>
            <a:endParaRPr lang="de-DE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6007F1B4-8FBE-F2DA-73EC-3EF817A884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900"/>
              <a:t>DOR: Dauer des Ansprechens; </a:t>
            </a:r>
            <a:r>
              <a:rPr lang="en-NZ" sz="900"/>
              <a:t>OS: </a:t>
            </a:r>
            <a:r>
              <a:rPr lang="en-NZ" sz="900" err="1"/>
              <a:t>Gesamtüberleben</a:t>
            </a:r>
            <a:r>
              <a:rPr lang="en-NZ" sz="900"/>
              <a:t>; </a:t>
            </a:r>
            <a:r>
              <a:rPr lang="de-DE" sz="900"/>
              <a:t>PFS: progressionsfreies Überleben; </a:t>
            </a:r>
            <a:r>
              <a:rPr lang="de-DE"/>
              <a:t>RRMM: rezidiviertes/refraktäres multiples Myelom; TTP: Zeit bis Progression; TTR: Zeit bis Ansprechen; VenKd</a:t>
            </a:r>
            <a:r>
              <a:rPr lang="de-DE" sz="900"/>
              <a:t>: </a:t>
            </a:r>
            <a:r>
              <a:rPr lang="de-DE" sz="900" err="1"/>
              <a:t>Venetoclax</a:t>
            </a:r>
            <a:r>
              <a:rPr lang="de-DE" sz="900"/>
              <a:t>, </a:t>
            </a:r>
            <a:r>
              <a:rPr lang="de-DE" sz="900" err="1"/>
              <a:t>Carfilzomib</a:t>
            </a:r>
            <a:r>
              <a:rPr lang="de-DE" sz="900"/>
              <a:t>, Dexamethason.</a:t>
            </a:r>
          </a:p>
          <a:p>
            <a:pPr marL="0" indent="0">
              <a:buNone/>
            </a:pPr>
            <a:r>
              <a:rPr lang="en-NZ" sz="900" i="1" kern="0">
                <a:latin typeface="Century Gothic" panose="020B0502020202020204" pitchFamily="34" charset="0"/>
                <a:hlinkClick r:id="rId3"/>
              </a:rPr>
              <a:t>Kaufmann JL, et al. IMS. 2023; Abstract OA-29</a:t>
            </a:r>
            <a:r>
              <a:rPr lang="en-NZ" sz="900" i="1" kern="0">
                <a:latin typeface="Century Gothic" panose="020B0502020202020204" pitchFamily="34" charset="0"/>
              </a:rPr>
              <a:t> und </a:t>
            </a:r>
            <a:r>
              <a:rPr lang="en-NZ" sz="900" i="1" kern="0">
                <a:latin typeface="Century Gothic" panose="020B0502020202020204" pitchFamily="34" charset="0"/>
                <a:hlinkClick r:id="rId4"/>
              </a:rPr>
              <a:t>NCT02899052</a:t>
            </a:r>
            <a:r>
              <a:rPr lang="en-NZ" sz="900" i="1" kern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FAE4F623-0107-8A55-E85B-56F11186DAF7}"/>
              </a:ext>
            </a:extLst>
          </p:cNvPr>
          <p:cNvSpPr txBox="1">
            <a:spLocks/>
          </p:cNvSpPr>
          <p:nvPr/>
        </p:nvSpPr>
        <p:spPr>
          <a:xfrm>
            <a:off x="365125" y="365760"/>
            <a:ext cx="11461750" cy="81560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37933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300" b="1" i="0" kern="1200" cap="none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457109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914217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1371326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1828434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/>
              <a:t>VenKd vs. Kd bei t(11;14) RRMM </a:t>
            </a:r>
            <a:br>
              <a:rPr lang="de-DE"/>
            </a:br>
            <a:r>
              <a:rPr lang="de-DE" sz="2000"/>
              <a:t>Randomisierte Phase II-Studie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275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82AB3-85D5-0EC8-2D1E-1EC7CD5BA1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5" y="1574800"/>
            <a:ext cx="6832005" cy="4114800"/>
          </a:xfrm>
        </p:spPr>
        <p:txBody>
          <a:bodyPr/>
          <a:lstStyle/>
          <a:p>
            <a:pPr marL="0" indent="0">
              <a:buNone/>
            </a:pPr>
            <a:r>
              <a:rPr lang="de-DE" sz="2000" b="1"/>
              <a:t>Patientencharakteristika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/>
              <a:t>Patienten in Dosisfindungsphase: 1–3 Vortherapien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/>
              <a:t>Patienten in randomisierter Phase: ≥1 Vortherapien 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6007F1B4-8FBE-F2DA-73EC-3EF817A884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583" y="6209924"/>
            <a:ext cx="8819340" cy="493776"/>
          </a:xfrm>
        </p:spPr>
        <p:txBody>
          <a:bodyPr/>
          <a:lstStyle/>
          <a:p>
            <a:r>
              <a:rPr lang="de-DE" sz="800" err="1"/>
              <a:t>mAK</a:t>
            </a:r>
            <a:r>
              <a:rPr lang="de-DE" sz="800"/>
              <a:t>: monoklonaler Antikörper; RRMM: rezidiviertes/refraktäres multiples Myelom; VenKd: </a:t>
            </a:r>
            <a:r>
              <a:rPr lang="de-DE" sz="800" err="1"/>
              <a:t>Venetoclax</a:t>
            </a:r>
            <a:r>
              <a:rPr lang="de-DE" sz="800"/>
              <a:t>, </a:t>
            </a:r>
            <a:r>
              <a:rPr lang="de-DE" sz="800" err="1"/>
              <a:t>Carfilzomib</a:t>
            </a:r>
            <a:r>
              <a:rPr lang="de-DE" sz="800"/>
              <a:t>, Dexamethason.</a:t>
            </a:r>
          </a:p>
          <a:p>
            <a:pPr marL="0" indent="0">
              <a:buNone/>
            </a:pPr>
            <a:r>
              <a:rPr lang="en-NZ" sz="800" i="1" kern="0">
                <a:latin typeface="Century Gothic" panose="020B0502020202020204" pitchFamily="34" charset="0"/>
                <a:hlinkClick r:id="rId3"/>
              </a:rPr>
              <a:t>Kaufmann JL, et al. IMS. 2023; Abstract OA-29</a:t>
            </a:r>
            <a:r>
              <a:rPr lang="en-NZ" sz="800" i="1" kern="0">
                <a:latin typeface="Century Gothic" panose="020B0502020202020204" pitchFamily="34" charset="0"/>
              </a:rPr>
              <a:t>. </a:t>
            </a:r>
          </a:p>
        </p:txBody>
      </p:sp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77F8E7A6-6850-DB8E-D37D-22E64FA1B9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568803"/>
              </p:ext>
            </p:extLst>
          </p:nvPr>
        </p:nvGraphicFramePr>
        <p:xfrm>
          <a:off x="365125" y="2991933"/>
          <a:ext cx="4543064" cy="203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000">
                  <a:extLst>
                    <a:ext uri="{9D8B030D-6E8A-4147-A177-3AD203B41FA5}">
                      <a16:colId xmlns:a16="http://schemas.microsoft.com/office/drawing/2014/main" val="2436719863"/>
                    </a:ext>
                  </a:extLst>
                </a:gridCol>
                <a:gridCol w="1915064">
                  <a:extLst>
                    <a:ext uri="{9D8B030D-6E8A-4147-A177-3AD203B41FA5}">
                      <a16:colId xmlns:a16="http://schemas.microsoft.com/office/drawing/2014/main" val="2421922009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endParaRPr lang="de-DE" sz="12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VenKd/Kd</a:t>
                      </a:r>
                      <a:br>
                        <a:rPr lang="en-US" sz="1200"/>
                      </a:br>
                      <a:r>
                        <a:rPr lang="en-US" sz="1200"/>
                        <a:t>(n = 56)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97936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Medianes Alter, Jahre (Spanne)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70,5–73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04714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Anzahl Vortherapien (Median)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79866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Vortherapien</a:t>
                      </a: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, %</a:t>
                      </a:r>
                    </a:p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Proteasom</a:t>
                      </a: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-Inhibitor</a:t>
                      </a:r>
                    </a:p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Immunmodulatoren</a:t>
                      </a:r>
                      <a:endParaRPr lang="en-US" sz="1200" b="0" kern="1200" dirty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Anti-CD38 </a:t>
                      </a: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mAK</a:t>
                      </a:r>
                      <a:endParaRPr lang="en-US" sz="1200" b="0" kern="1200" dirty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89–94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85–89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24–47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56996"/>
                  </a:ext>
                </a:extLst>
              </a:tr>
            </a:tbl>
          </a:graphicData>
        </a:graphic>
      </p:graphicFrame>
      <p:sp>
        <p:nvSpPr>
          <p:cNvPr id="5" name="Titel 3">
            <a:extLst>
              <a:ext uri="{FF2B5EF4-FFF2-40B4-BE49-F238E27FC236}">
                <a16:creationId xmlns:a16="http://schemas.microsoft.com/office/drawing/2014/main" id="{B7726CA6-04B6-31D0-CCE0-1EF2F42BD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815608"/>
          </a:xfrm>
        </p:spPr>
        <p:txBody>
          <a:bodyPr/>
          <a:lstStyle/>
          <a:p>
            <a:r>
              <a:rPr lang="de-DE"/>
              <a:t>VenKd vs. Kd bei t(11;14) RRMM </a:t>
            </a:r>
            <a:br>
              <a:rPr lang="de-DE"/>
            </a:br>
            <a:r>
              <a:rPr lang="de-DE" sz="2000"/>
              <a:t>Randomisierte Phase II-Studie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3512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82AB3-85D5-0EC8-2D1E-1EC7CD5BA1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b="1"/>
              <a:t>Wirksamkeit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6007F1B4-8FBE-F2DA-73EC-3EF817A884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284" y="5814079"/>
            <a:ext cx="10617841" cy="493776"/>
          </a:xfrm>
        </p:spPr>
        <p:txBody>
          <a:bodyPr/>
          <a:lstStyle/>
          <a:p>
            <a:r>
              <a:rPr lang="de-DE" sz="900">
                <a:latin typeface="Century Gothic"/>
                <a:cs typeface="Arial"/>
              </a:rPr>
              <a:t>*</a:t>
            </a:r>
            <a:r>
              <a:rPr lang="de-DE" sz="800">
                <a:latin typeface="Century Gothic"/>
                <a:cs typeface="Arial"/>
              </a:rPr>
              <a:t>1 Patient in der Kd-Gruppe blieb unbehandelt. Stichtag: 19. Januar 2023.</a:t>
            </a:r>
          </a:p>
          <a:p>
            <a:r>
              <a:rPr lang="de-DE" sz="800">
                <a:latin typeface="Century Gothic"/>
                <a:cs typeface="Arial"/>
              </a:rPr>
              <a:t>CR/sCR: (stringente) komplette Remission; DOR: Dauer des Ansprechens; HR: Hazard Ratio; Kd: Carfilzomib, Dexamethason; KI: Konfidenzintervall; NE: nicht erreicht; </a:t>
            </a:r>
            <a:br>
              <a:rPr lang="de-DE" sz="800"/>
            </a:br>
            <a:r>
              <a:rPr lang="de-DE" sz="800">
                <a:latin typeface="Century Gothic"/>
                <a:cs typeface="Arial"/>
              </a:rPr>
              <a:t>ORR: Gesamtansprechrate; </a:t>
            </a:r>
            <a:r>
              <a:rPr lang="en-NZ" sz="800">
                <a:latin typeface="Century Gothic"/>
                <a:cs typeface="Arial"/>
              </a:rPr>
              <a:t>OS: </a:t>
            </a:r>
            <a:r>
              <a:rPr lang="en-NZ" sz="800" err="1">
                <a:latin typeface="Century Gothic"/>
                <a:cs typeface="Arial"/>
              </a:rPr>
              <a:t>Gesamtüberleben</a:t>
            </a:r>
            <a:r>
              <a:rPr lang="en-NZ" sz="800">
                <a:latin typeface="Century Gothic"/>
                <a:cs typeface="Arial"/>
              </a:rPr>
              <a:t>; </a:t>
            </a:r>
            <a:r>
              <a:rPr lang="de-DE" sz="800">
                <a:latin typeface="Century Gothic"/>
                <a:cs typeface="Arial"/>
              </a:rPr>
              <a:t>PFS: progressionsfreies Überleben; RRMM: rezidiviertes/refraktäres multiples Myelom; TTP: Zeit bis Progression; TTR: Zeit bis Ansprechen; </a:t>
            </a:r>
            <a:r>
              <a:rPr lang="en-US" sz="800">
                <a:latin typeface="Century Gothic"/>
                <a:cs typeface="Arial"/>
              </a:rPr>
              <a:t>Ven400Kd</a:t>
            </a:r>
            <a:r>
              <a:rPr lang="de-DE" sz="800">
                <a:latin typeface="Century Gothic"/>
                <a:cs typeface="Arial"/>
              </a:rPr>
              <a:t>: Venetoclax 400 mg, Carfilzomib, Dexamethason; </a:t>
            </a:r>
            <a:r>
              <a:rPr lang="en-US" sz="800">
                <a:latin typeface="Century Gothic"/>
                <a:cs typeface="Arial"/>
              </a:rPr>
              <a:t>Ven800Kd:</a:t>
            </a:r>
            <a:r>
              <a:rPr lang="de-DE" sz="800">
                <a:latin typeface="Century Gothic"/>
                <a:cs typeface="Arial"/>
              </a:rPr>
              <a:t> Venetoclax 800 mg, Carfilzomib, Dexamethason. </a:t>
            </a:r>
            <a:endParaRPr lang="de-DE" sz="800"/>
          </a:p>
          <a:p>
            <a:r>
              <a:rPr lang="en-NZ" sz="800" i="1" kern="0">
                <a:latin typeface="Century Gothic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Kaufmann JL, et al. IMS. 2023; Abstract OA-29</a:t>
            </a:r>
            <a:r>
              <a:rPr lang="en-NZ" sz="800" i="1" kern="0">
                <a:latin typeface="Century Gothic"/>
                <a:cs typeface="Arial"/>
              </a:rPr>
              <a:t>.</a:t>
            </a:r>
            <a:r>
              <a:rPr lang="en-NZ" sz="800" kern="0">
                <a:latin typeface="Century Gothic"/>
                <a:cs typeface="Arial"/>
              </a:rPr>
              <a:t> </a:t>
            </a:r>
            <a:endParaRPr lang="en-NZ" sz="800" i="1" kern="0"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B43E092A-75A6-E608-A5C1-A9CDCD4968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487122"/>
              </p:ext>
            </p:extLst>
          </p:nvPr>
        </p:nvGraphicFramePr>
        <p:xfrm>
          <a:off x="366203" y="2004718"/>
          <a:ext cx="10620000" cy="338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000">
                  <a:extLst>
                    <a:ext uri="{9D8B030D-6E8A-4147-A177-3AD203B41FA5}">
                      <a16:colId xmlns:a16="http://schemas.microsoft.com/office/drawing/2014/main" val="243671986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163539064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1625625982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968062293"/>
                    </a:ext>
                  </a:extLst>
                </a:gridCol>
              </a:tblGrid>
              <a:tr h="369080"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Ven400Kd (n=17)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Ven800Kd (n=20)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Kd</a:t>
                      </a:r>
                      <a:r>
                        <a:rPr lang="en-US" sz="1200"/>
                        <a:t> (n=19)*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97936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Medianes Follow-up [Spanne], Monate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16,8 [5,8–30,8]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21,1 [2,2–65,8]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11,5 [0,0–28,3]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0471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ORR [95 %-KI], %</a:t>
                      </a:r>
                      <a:endParaRPr lang="en-US" sz="1200" b="1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94 [71–100]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95 [75–100]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58 [34–80]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79866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CR/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sCR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, 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5699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Mediane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TTR,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Monate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4930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12-Monats-PFS-Schätzungen, 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57535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Medianes PFS, Monate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42,4 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[</a:t>
                      </a:r>
                      <a:r>
                        <a:rPr lang="de-DE" sz="10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HR</a:t>
                      </a:r>
                      <a:r>
                        <a:rPr lang="pl-PL" sz="10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vs</a:t>
                      </a:r>
                      <a:r>
                        <a:rPr lang="de-DE" sz="10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.</a:t>
                      </a:r>
                      <a:r>
                        <a:rPr lang="pl-PL" sz="10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Kd</a:t>
                      </a:r>
                      <a:r>
                        <a:rPr lang="de-DE" sz="10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pl-PL" sz="10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=</a:t>
                      </a:r>
                      <a:r>
                        <a:rPr lang="de-DE" sz="10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pl-PL" sz="10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0</a:t>
                      </a:r>
                      <a:r>
                        <a:rPr lang="de-DE" sz="10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,</a:t>
                      </a:r>
                      <a:r>
                        <a:rPr lang="pl-PL" sz="10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613</a:t>
                      </a:r>
                      <a:r>
                        <a:rPr lang="de-DE" sz="10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;</a:t>
                      </a:r>
                      <a:r>
                        <a:rPr lang="pl-PL" sz="10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95</a:t>
                      </a:r>
                      <a:r>
                        <a:rPr lang="de-DE" sz="10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pl-PL" sz="10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%</a:t>
                      </a:r>
                      <a:r>
                        <a:rPr lang="de-DE" sz="10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-K</a:t>
                      </a:r>
                      <a:r>
                        <a:rPr lang="pl-PL" sz="10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I 0</a:t>
                      </a:r>
                      <a:r>
                        <a:rPr lang="de-DE" sz="10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,</a:t>
                      </a:r>
                      <a:r>
                        <a:rPr lang="pl-PL" sz="10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153–2</a:t>
                      </a:r>
                      <a:r>
                        <a:rPr lang="de-DE" sz="10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,</a:t>
                      </a:r>
                      <a:r>
                        <a:rPr lang="pl-PL" sz="10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456</a:t>
                      </a:r>
                      <a:r>
                        <a:rPr lang="en-US" sz="10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2207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Medianes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OS,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Monate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75488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Mediane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TTP,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Monate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6786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Mediane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DOR,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Monate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448869"/>
                  </a:ext>
                </a:extLst>
              </a:tr>
            </a:tbl>
          </a:graphicData>
        </a:graphic>
      </p:graphicFrame>
      <p:sp>
        <p:nvSpPr>
          <p:cNvPr id="5" name="Titel 3">
            <a:extLst>
              <a:ext uri="{FF2B5EF4-FFF2-40B4-BE49-F238E27FC236}">
                <a16:creationId xmlns:a16="http://schemas.microsoft.com/office/drawing/2014/main" id="{690E475B-AD43-85A7-585E-225D452E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815608"/>
          </a:xfrm>
        </p:spPr>
        <p:txBody>
          <a:bodyPr/>
          <a:lstStyle/>
          <a:p>
            <a:r>
              <a:rPr lang="de-DE"/>
              <a:t>VenKd vs. Kd bei t(11;14) RRMM </a:t>
            </a:r>
            <a:br>
              <a:rPr lang="de-DE"/>
            </a:br>
            <a:r>
              <a:rPr lang="de-DE" sz="2000"/>
              <a:t>Randomisierte Phase II-Studie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5435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82AB3-85D5-0EC8-2D1E-1EC7CD5BA1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242693"/>
            <a:ext cx="11459591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Verträglichkeit</a:t>
            </a:r>
            <a:endParaRPr lang="de-DE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6007F1B4-8FBE-F2DA-73EC-3EF817A884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9793" y="6245352"/>
            <a:ext cx="8819340" cy="493776"/>
          </a:xfrm>
        </p:spPr>
        <p:txBody>
          <a:bodyPr/>
          <a:lstStyle/>
          <a:p>
            <a:r>
              <a:rPr lang="de-DE" sz="900" dirty="0"/>
              <a:t>*1 Patient in der Kd-Gruppe blieb unbehandelt. Stichtag: 19. Januar 2023.</a:t>
            </a:r>
          </a:p>
          <a:p>
            <a:r>
              <a:rPr lang="de-DE" sz="900" dirty="0"/>
              <a:t>Kd: Carfilzomib, Dexamethason; </a:t>
            </a:r>
            <a:r>
              <a:rPr lang="de-DE" dirty="0"/>
              <a:t>RRMM: rezidiviertes/refraktäres multiples Myelom; TEAE: behandlungsbedingte unerwünschte Ereignisse; </a:t>
            </a:r>
            <a:r>
              <a:rPr lang="en-US" sz="900" dirty="0"/>
              <a:t>V400Kd</a:t>
            </a:r>
            <a:r>
              <a:rPr lang="de-DE" sz="900" dirty="0"/>
              <a:t>: Venetoclax 400 mg, Carfilzomib, Dexamethason; </a:t>
            </a:r>
            <a:r>
              <a:rPr lang="en-US" sz="900" dirty="0"/>
              <a:t>V800Kd:</a:t>
            </a:r>
            <a:r>
              <a:rPr lang="de-DE" sz="900" dirty="0"/>
              <a:t> Venetoclax 800 mg, Carfilzomib, Dexamethason.</a:t>
            </a:r>
          </a:p>
          <a:p>
            <a:pPr marL="0" indent="0">
              <a:buNone/>
            </a:pPr>
            <a:r>
              <a:rPr lang="en-NZ" sz="900" i="1" kern="0" dirty="0">
                <a:latin typeface="Century Gothic" panose="020B0502020202020204" pitchFamily="34" charset="0"/>
                <a:hlinkClick r:id="rId3"/>
              </a:rPr>
              <a:t>Kaufmann JL, et al. IMS. 2023; Abstract OA-29</a:t>
            </a:r>
            <a:r>
              <a:rPr lang="en-NZ" sz="900" i="1" kern="0" dirty="0">
                <a:latin typeface="Century Gothic" panose="020B0502020202020204" pitchFamily="34" charset="0"/>
              </a:rPr>
              <a:t>. 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B43E092A-75A6-E608-A5C1-A9CDCD4968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758474"/>
              </p:ext>
            </p:extLst>
          </p:nvPr>
        </p:nvGraphicFramePr>
        <p:xfrm>
          <a:off x="365125" y="1605915"/>
          <a:ext cx="8245968" cy="364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val="2436719863"/>
                    </a:ext>
                  </a:extLst>
                </a:gridCol>
                <a:gridCol w="1716656">
                  <a:extLst>
                    <a:ext uri="{9D8B030D-6E8A-4147-A177-3AD203B41FA5}">
                      <a16:colId xmlns:a16="http://schemas.microsoft.com/office/drawing/2014/main" val="163539064"/>
                    </a:ext>
                  </a:extLst>
                </a:gridCol>
                <a:gridCol w="1716656">
                  <a:extLst>
                    <a:ext uri="{9D8B030D-6E8A-4147-A177-3AD203B41FA5}">
                      <a16:colId xmlns:a16="http://schemas.microsoft.com/office/drawing/2014/main" val="1625625982"/>
                    </a:ext>
                  </a:extLst>
                </a:gridCol>
                <a:gridCol w="1716656">
                  <a:extLst>
                    <a:ext uri="{9D8B030D-6E8A-4147-A177-3AD203B41FA5}">
                      <a16:colId xmlns:a16="http://schemas.microsoft.com/office/drawing/2014/main" val="2968062293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r>
                        <a:rPr lang="de-DE" sz="1200"/>
                        <a:t>TEAE bei ≥ 50 % der Patienten,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V400Kd (n=17)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V800Kd (n=20)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Kd</a:t>
                      </a:r>
                      <a:r>
                        <a:rPr lang="en-US" sz="1200"/>
                        <a:t> (n=19)*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97936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Durchfall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04714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Übelkeit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79866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Fatigue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5699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Erbrechen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49304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Grad ≥ 3 TEAEs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57535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Grad ≥ 3 TEAEs </a:t>
                      </a: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bei</a:t>
                      </a: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≥ 20 % </a:t>
                      </a:r>
                    </a:p>
                    <a:p>
                      <a:pPr marL="179388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Lymphopenie</a:t>
                      </a:r>
                      <a:endParaRPr lang="en-US" sz="1200" b="0" kern="1200" dirty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179388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Neutropenie</a:t>
                      </a:r>
                      <a:endParaRPr lang="en-US" sz="1200" b="0" kern="1200" dirty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179388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Hypertonie</a:t>
                      </a:r>
                      <a:endParaRPr lang="en-US" sz="1200" b="0" kern="1200" dirty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179388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Kardial</a:t>
                      </a:r>
                      <a:endParaRPr lang="en-US" sz="1200" b="0" kern="1200" dirty="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18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12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24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30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25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15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11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17</a:t>
                      </a:r>
                    </a:p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22077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Infektionsraten</a:t>
                      </a: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≥ Grad 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754886"/>
                  </a:ext>
                </a:extLst>
              </a:tr>
            </a:tbl>
          </a:graphicData>
        </a:graphic>
      </p:graphicFrame>
      <p:sp>
        <p:nvSpPr>
          <p:cNvPr id="4" name="Inhaltsplatzhalter 8">
            <a:extLst>
              <a:ext uri="{FF2B5EF4-FFF2-40B4-BE49-F238E27FC236}">
                <a16:creationId xmlns:a16="http://schemas.microsoft.com/office/drawing/2014/main" id="{6E93CC23-D069-012D-84C6-2B3CB4CD13DA}"/>
              </a:ext>
            </a:extLst>
          </p:cNvPr>
          <p:cNvSpPr txBox="1">
            <a:spLocks/>
          </p:cNvSpPr>
          <p:nvPr/>
        </p:nvSpPr>
        <p:spPr>
          <a:xfrm>
            <a:off x="446910" y="5418818"/>
            <a:ext cx="9971709" cy="2057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tabLst/>
              <a:defRPr sz="900" b="0" i="1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273368" indent="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None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8640" indent="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None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31520" indent="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914400" indent="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None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i="0" cap="all" dirty="0">
                <a:solidFill>
                  <a:srgbClr val="0063C3"/>
                </a:solidFill>
              </a:rPr>
              <a:t>Die Behandlung mit V</a:t>
            </a:r>
            <a:r>
              <a:rPr lang="de-DE" sz="2000" b="1" i="0" dirty="0">
                <a:solidFill>
                  <a:srgbClr val="0063C3"/>
                </a:solidFill>
              </a:rPr>
              <a:t>en</a:t>
            </a:r>
            <a:r>
              <a:rPr lang="de-DE" sz="2000" b="1" i="0" cap="all" dirty="0">
                <a:solidFill>
                  <a:srgbClr val="0063C3"/>
                </a:solidFill>
              </a:rPr>
              <a:t>K</a:t>
            </a:r>
            <a:r>
              <a:rPr lang="de-DE" sz="2000" b="1" i="0" dirty="0">
                <a:solidFill>
                  <a:srgbClr val="0063C3"/>
                </a:solidFill>
              </a:rPr>
              <a:t>d</a:t>
            </a:r>
            <a:r>
              <a:rPr lang="de-DE" sz="2000" b="1" i="0" cap="all" dirty="0">
                <a:solidFill>
                  <a:srgbClr val="0063C3"/>
                </a:solidFill>
              </a:rPr>
              <a:t> war verträglich und zeigte bei &gt;90 % der Patienten mit RRMM und </a:t>
            </a:r>
            <a:r>
              <a:rPr lang="de-DE" sz="2000" b="1" i="0" dirty="0">
                <a:solidFill>
                  <a:srgbClr val="0063C3"/>
                </a:solidFill>
              </a:rPr>
              <a:t>t</a:t>
            </a:r>
            <a:r>
              <a:rPr lang="de-DE" sz="2000" b="1" i="0" cap="all" dirty="0">
                <a:solidFill>
                  <a:srgbClr val="0063C3"/>
                </a:solidFill>
              </a:rPr>
              <a:t>(11:14) ein Ansprechen.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DADDCDC-8BEB-2622-8945-AE92139E64A3}"/>
              </a:ext>
            </a:extLst>
          </p:cNvPr>
          <p:cNvSpPr/>
          <p:nvPr/>
        </p:nvSpPr>
        <p:spPr>
          <a:xfrm rot="5400000">
            <a:off x="-228691" y="5665462"/>
            <a:ext cx="613050" cy="155669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2700000" scaled="1"/>
          </a:gra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E20DA230-8CD8-DBD6-1183-A834EA0FE348}"/>
              </a:ext>
            </a:extLst>
          </p:cNvPr>
          <p:cNvSpPr txBox="1">
            <a:spLocks/>
          </p:cNvSpPr>
          <p:nvPr/>
        </p:nvSpPr>
        <p:spPr>
          <a:xfrm>
            <a:off x="365125" y="365760"/>
            <a:ext cx="11461750" cy="81560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37933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300" b="1" i="0" kern="1200" cap="none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457109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914217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1371326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1828434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dirty="0"/>
              <a:t>VenKd vs. Kd bei t(11;14) RRMM </a:t>
            </a:r>
            <a:br>
              <a:rPr lang="de-DE" dirty="0"/>
            </a:br>
            <a:r>
              <a:rPr lang="de-DE" sz="2000" dirty="0"/>
              <a:t>Randomisierte Phase II-Studie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773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365125" y="1440222"/>
            <a:ext cx="11826875" cy="1323110"/>
          </a:xfrm>
        </p:spPr>
        <p:txBody>
          <a:bodyPr/>
          <a:lstStyle/>
          <a:p>
            <a:r>
              <a:rPr lang="en-US" err="1"/>
              <a:t>Mezigdomide</a:t>
            </a:r>
            <a:r>
              <a:rPr lang="en-US"/>
              <a:t> plus Dexamethasone and Bortezomib or Carfilzomib in Patients with Relapsed/Refractory Multiple Myeloma (RRMM): Results from the CC-92480-MM-002 trial 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4294967295"/>
          </p:nvPr>
        </p:nvSpPr>
        <p:spPr>
          <a:xfrm>
            <a:off x="299223" y="2897694"/>
            <a:ext cx="10582275" cy="1196975"/>
          </a:xfrm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GB" sz="1800" spc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Oriol A, </a:t>
            </a:r>
            <a:r>
              <a:rPr lang="da-DK" sz="1800">
                <a:solidFill>
                  <a:schemeClr val="bg1"/>
                </a:solidFill>
              </a:rPr>
              <a:t>et al. IMS 2023; </a:t>
            </a:r>
            <a:r>
              <a:rPr lang="de-DE" sz="1800">
                <a:solidFill>
                  <a:schemeClr val="bg1"/>
                </a:solidFill>
              </a:rPr>
              <a:t>27.–30. September 2023; Athen, Griechenland</a:t>
            </a:r>
            <a:endParaRPr lang="en-US" sz="1800" spc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BB5C915D-7DB7-480A-B05A-0D9FAE8ED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200" y="41544"/>
            <a:ext cx="541241" cy="36576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C2BF8EDE-0B0F-0D41-7643-9F5DACE9F5DE}"/>
              </a:ext>
            </a:extLst>
          </p:cNvPr>
          <p:cNvSpPr txBox="1"/>
          <p:nvPr/>
        </p:nvSpPr>
        <p:spPr>
          <a:xfrm>
            <a:off x="365125" y="6326409"/>
            <a:ext cx="10260203" cy="43088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i="0">
                <a:solidFill>
                  <a:schemeClr val="bg1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Abstract OA-49.</a:t>
            </a:r>
            <a:endParaRPr lang="de-DE" sz="1100" i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IMS: International Myeloma Society; RRMM: </a:t>
            </a:r>
            <a:r>
              <a:rPr kumimoji="0" lang="en-US" sz="110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rezidiviertes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/</a:t>
            </a:r>
            <a:r>
              <a:rPr kumimoji="0" lang="en-US" sz="110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refraktäres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Multiples </a:t>
            </a:r>
            <a:r>
              <a:rPr kumimoji="0" lang="en-US" sz="110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Myelom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338790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32B69D1-3866-47FA-BDD3-435F2448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81560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>
                <a:latin typeface="Century Gothic"/>
              </a:rPr>
              <a:t>MeziVd/MeziKd bei RRMM </a:t>
            </a:r>
            <a:br>
              <a:rPr lang="de-DE" sz="2400"/>
            </a:br>
            <a:r>
              <a:rPr lang="de-DE" sz="2000">
                <a:latin typeface="Century Gothic"/>
                <a:ea typeface="+mn-ea"/>
                <a:cs typeface="+mn-cs"/>
              </a:rPr>
              <a:t>Phase I/II-Studie </a:t>
            </a:r>
            <a:r>
              <a:rPr lang="de-DE" sz="2000">
                <a:latin typeface="Century Gothic"/>
              </a:rPr>
              <a:t>CC-92480-MM-002</a:t>
            </a:r>
            <a:endParaRPr lang="de-DE" sz="2000" baseline="30000">
              <a:latin typeface="Century Gothic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936BAF-5BF6-4376-A3CB-1F0C5FC78A47}"/>
              </a:ext>
            </a:extLst>
          </p:cNvPr>
          <p:cNvSpPr txBox="1"/>
          <p:nvPr/>
        </p:nvSpPr>
        <p:spPr>
          <a:xfrm>
            <a:off x="365125" y="5625242"/>
            <a:ext cx="9777011" cy="692497"/>
          </a:xfrm>
          <a:prstGeom prst="rect">
            <a:avLst/>
          </a:prstGeom>
          <a:noFill/>
        </p:spPr>
        <p:txBody>
          <a:bodyPr wrap="square" lIns="121920" tIns="0" rIns="121920" bIns="0" rtlCol="0" anchor="b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</a:t>
            </a:r>
            <a:r>
              <a:rPr kumimoji="0" lang="de-DE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10 mg wenn &gt; 75 Jahre; </a:t>
            </a:r>
            <a:r>
              <a:rPr kumimoji="0" lang="de-DE" sz="9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</a:t>
            </a:r>
            <a:r>
              <a:rPr kumimoji="0" lang="de-DE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 mg wenn &gt; 75 Jahre.</a:t>
            </a:r>
            <a:endParaRPr kumimoji="0" lang="de-DE" sz="900" b="0" i="1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BORT: Bortezomib; DEX: Dexamethason; i. v.: intravenös; LEN: Lenalidomid; MEZI: Mezigdomid; MeziKd: Mezigdomid, Carfilzomib und Dexamethason; MeziVd: Mezigdomid, Bortezomib und Dexamethason; </a:t>
            </a:r>
            <a:br>
              <a:rPr lang="de-DE" sz="9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F0302020204030204"/>
              </a:rPr>
            </a:br>
            <a:r>
              <a:rPr kumimoji="0" lang="de-DE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MM: Multiples Myelom; MR: minimales Ansprechen; ORR: Gesamtansprechrate; sc: subkutan.</a:t>
            </a:r>
            <a:endParaRPr lang="de-DE" sz="9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</a:endParaRPr>
          </a:p>
          <a:p>
            <a:pPr defTabSz="1219170">
              <a:defRPr/>
            </a:pPr>
            <a:r>
              <a:rPr lang="de-DE" sz="900" i="1">
                <a:solidFill>
                  <a:srgbClr val="000000"/>
                </a:solidFill>
                <a:latin typeface="Century Gothic" panose="020F0302020204030204"/>
                <a:hlinkClick r:id="rId3"/>
              </a:rPr>
              <a:t>Oriol A, et al. IMS. 2023; Abstract OA-49 </a:t>
            </a:r>
            <a:r>
              <a:rPr lang="de-DE" sz="900" i="1">
                <a:solidFill>
                  <a:srgbClr val="000000"/>
                </a:solidFill>
                <a:latin typeface="Century Gothic" panose="020F0302020204030204"/>
              </a:rPr>
              <a:t> und </a:t>
            </a:r>
            <a:r>
              <a:rPr lang="de-DE" sz="900" i="1">
                <a:solidFill>
                  <a:srgbClr val="000000"/>
                </a:solidFill>
                <a:latin typeface="Century Gothic" panose="020F0302020204030204"/>
                <a:hlinkClick r:id="rId4"/>
              </a:rPr>
              <a:t>NCT03989414</a:t>
            </a:r>
            <a:r>
              <a:rPr lang="de-DE" sz="900" i="1">
                <a:solidFill>
                  <a:srgbClr val="000000"/>
                </a:solidFill>
                <a:latin typeface="Century Gothic" panose="020F0302020204030204"/>
              </a:rPr>
              <a:t>.</a:t>
            </a:r>
            <a:endParaRPr lang="de-DE" sz="900" i="1"/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id="{7478D65F-D71E-4E81-99C3-8E3C0CCEDB38}"/>
              </a:ext>
            </a:extLst>
          </p:cNvPr>
          <p:cNvSpPr txBox="1"/>
          <p:nvPr/>
        </p:nvSpPr>
        <p:spPr>
          <a:xfrm>
            <a:off x="10030554" y="2840841"/>
            <a:ext cx="1796321" cy="19082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1" indent="0" algn="l" defTabSz="121914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Primäre Endpunkte</a:t>
            </a:r>
          </a:p>
          <a:p>
            <a:pPr marL="118528" marR="0" lvl="1" indent="-118528" algn="l" defTabSz="121914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Empfohlene Dosierung und Behandlungs-schema (Kohorten A und C)</a:t>
            </a:r>
          </a:p>
          <a:p>
            <a:pPr marL="118528" marR="0" lvl="1" indent="-118528" algn="l" defTabSz="121914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Verträglichkeit</a:t>
            </a:r>
          </a:p>
          <a:p>
            <a:pPr marL="118528" marR="0" lvl="1" indent="-118528" algn="l" defTabSz="121914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Vorläufige Wirksamkeit (ORR)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DF4B8C1-246C-4B9D-9898-AD463EE1E3DE}"/>
              </a:ext>
            </a:extLst>
          </p:cNvPr>
          <p:cNvGrpSpPr/>
          <p:nvPr/>
        </p:nvGrpSpPr>
        <p:grpSpPr>
          <a:xfrm>
            <a:off x="3251111" y="2104972"/>
            <a:ext cx="2092319" cy="3036162"/>
            <a:chOff x="2969653" y="860525"/>
            <a:chExt cx="3296684" cy="1716900"/>
          </a:xfrm>
        </p:grpSpPr>
        <p:sp>
          <p:nvSpPr>
            <p:cNvPr id="23" name="Rounded Rectangle 32">
              <a:extLst>
                <a:ext uri="{FF2B5EF4-FFF2-40B4-BE49-F238E27FC236}">
                  <a16:creationId xmlns:a16="http://schemas.microsoft.com/office/drawing/2014/main" id="{48DAFD46-20B6-48B0-929E-481B00F39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9655" y="1222506"/>
              <a:ext cx="3296682" cy="13549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6809" tIns="38405" rIns="76809" bIns="3840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21-tägige </a:t>
              </a: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Zyklen</a:t>
              </a: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:</a:t>
              </a:r>
            </a:p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MEZI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 (oral): 0,3, 0,6 </a:t>
              </a:r>
              <a:r>
                <a:rPr kumimoji="0" lang="en-GB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oder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 1,0 mg an Tag 1–14</a:t>
              </a:r>
            </a:p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BORT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 (</a:t>
              </a:r>
              <a:r>
                <a:rPr kumimoji="0" lang="en-GB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sc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): 1,3 mg/m</a:t>
              </a:r>
              <a:r>
                <a:rPr kumimoji="0" lang="en-GB" sz="1200" b="0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 an Tag 1, 4, 8, 11 (</a:t>
              </a:r>
              <a:r>
                <a:rPr kumimoji="0" lang="en-GB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Zyklen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 1–8); an Tag 1, 8 (</a:t>
              </a:r>
              <a:r>
                <a:rPr kumimoji="0" lang="en-GB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Zyklus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 ≥ 9)</a:t>
              </a:r>
            </a:p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DEX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 (oral): 20 </a:t>
              </a:r>
              <a:r>
                <a:rPr kumimoji="0" lang="en-GB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mg</a:t>
              </a:r>
              <a:r>
                <a:rPr kumimoji="0" lang="en-GB" sz="1200" b="0" i="0" u="none" strike="noStrike" kern="1200" cap="none" spc="0" normalizeH="0" baseline="3000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 an Tag 1, 2, 4, 5, 8, 9, 11, 12 (</a:t>
              </a:r>
              <a:r>
                <a:rPr kumimoji="0" lang="en-GB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Zyklen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 1–8); an Tag 1, 2, 8, 9 (</a:t>
              </a:r>
              <a:r>
                <a:rPr kumimoji="0" lang="en-GB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Zyklus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 ≥ 9)</a:t>
              </a:r>
            </a:p>
          </p:txBody>
        </p:sp>
        <p:sp>
          <p:nvSpPr>
            <p:cNvPr id="36" name="Rounded Rectangle 32">
              <a:extLst>
                <a:ext uri="{FF2B5EF4-FFF2-40B4-BE49-F238E27FC236}">
                  <a16:creationId xmlns:a16="http://schemas.microsoft.com/office/drawing/2014/main" id="{C81461FF-3BB5-479D-9CCA-6F30D7B11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9653" y="860525"/>
              <a:ext cx="3296684" cy="20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6809" tIns="38405" rIns="76809" bIns="38405" anchor="ctr"/>
            <a:lstStyle/>
            <a:p>
              <a:pPr marL="239173" marR="0" lvl="0" indent="-239173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39173" algn="l"/>
                </a:tabLst>
                <a:defRPr/>
              </a:pP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Kohorte</a:t>
              </a: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A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52A9048-005B-4F9B-A18F-EBD634FFA714}"/>
              </a:ext>
            </a:extLst>
          </p:cNvPr>
          <p:cNvGrpSpPr/>
          <p:nvPr/>
        </p:nvGrpSpPr>
        <p:grpSpPr>
          <a:xfrm>
            <a:off x="5415304" y="2104973"/>
            <a:ext cx="2092318" cy="3036163"/>
            <a:chOff x="4917895" y="1327786"/>
            <a:chExt cx="1934438" cy="1722059"/>
          </a:xfrm>
        </p:grpSpPr>
        <p:sp>
          <p:nvSpPr>
            <p:cNvPr id="14" name="Rounded Rectangle 32">
              <a:extLst>
                <a:ext uri="{FF2B5EF4-FFF2-40B4-BE49-F238E27FC236}">
                  <a16:creationId xmlns:a16="http://schemas.microsoft.com/office/drawing/2014/main" id="{8A2385A5-FC0E-4920-8C75-D767552A1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7895" y="1693736"/>
              <a:ext cx="1934438" cy="135610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6809" tIns="38405" rIns="76809" bIns="3840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21-tägige </a:t>
              </a: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Zyklen</a:t>
              </a: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:</a:t>
              </a:r>
            </a:p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MEZI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 (oral): 1,0 mg an Tag 1–14</a:t>
              </a:r>
            </a:p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BORT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 (</a:t>
              </a:r>
              <a:r>
                <a:rPr kumimoji="0" lang="en-GB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sc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): 1,3 mg/m</a:t>
              </a:r>
              <a:r>
                <a:rPr kumimoji="0" lang="en-GB" sz="1200" b="0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 an Tag 1, 4, 8, 11 (</a:t>
              </a:r>
              <a:r>
                <a:rPr kumimoji="0" lang="en-GB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Zyklen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 1–8); an Tag 1, 8 (</a:t>
              </a:r>
              <a:r>
                <a:rPr kumimoji="0" lang="en-GB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Zyklus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 ≥ 9)</a:t>
              </a:r>
            </a:p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DEX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 (oral): 20 </a:t>
              </a:r>
              <a:r>
                <a:rPr kumimoji="0" lang="en-GB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mg</a:t>
              </a:r>
              <a:r>
                <a:rPr kumimoji="0" lang="en-GB" sz="1200" b="0" i="0" u="none" strike="noStrike" kern="1200" cap="none" spc="0" normalizeH="0" baseline="3000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 an Tag 1, 2, 4, 5, 8, 9, 11, 12 (</a:t>
              </a:r>
              <a:r>
                <a:rPr kumimoji="0" lang="en-GB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Zyklen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 1–8); an Tag 1, 2, 8, 9 (</a:t>
              </a:r>
              <a:r>
                <a:rPr kumimoji="0" lang="en-GB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Zyklus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 ≥ 9)</a:t>
              </a:r>
            </a:p>
          </p:txBody>
        </p:sp>
        <p:sp>
          <p:nvSpPr>
            <p:cNvPr id="15" name="Rounded Rectangle 32">
              <a:extLst>
                <a:ext uri="{FF2B5EF4-FFF2-40B4-BE49-F238E27FC236}">
                  <a16:creationId xmlns:a16="http://schemas.microsoft.com/office/drawing/2014/main" id="{A28EBFE1-447D-46E7-A8B0-B01298FBD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7895" y="1327786"/>
              <a:ext cx="1934438" cy="20262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6809" tIns="38405" rIns="76809" bIns="38405" anchor="ctr"/>
            <a:lstStyle/>
            <a:p>
              <a:pPr marL="239173" marR="0" lvl="0" indent="-239173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39173" algn="l"/>
                </a:tabLst>
                <a:defRPr/>
              </a:pPr>
              <a:r>
                <a:rPr kumimoji="0" lang="en-GB" sz="1200" b="1" i="0" u="none" strike="noStrike" kern="1200" cap="none" spc="-13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Kohorte</a:t>
              </a:r>
              <a:r>
                <a:rPr kumimoji="0" lang="en-GB" sz="1200" b="1" i="0" u="none" strike="noStrike" kern="1200" cap="none" spc="-13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D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213AB61-FD51-4172-A509-E1AEC6E79784}"/>
              </a:ext>
            </a:extLst>
          </p:cNvPr>
          <p:cNvGrpSpPr/>
          <p:nvPr/>
        </p:nvGrpSpPr>
        <p:grpSpPr>
          <a:xfrm>
            <a:off x="7692131" y="2104526"/>
            <a:ext cx="2153914" cy="3036614"/>
            <a:chOff x="6628800" y="1877574"/>
            <a:chExt cx="5455432" cy="1181094"/>
          </a:xfrm>
          <a:solidFill>
            <a:srgbClr val="0063C3"/>
          </a:solidFill>
        </p:grpSpPr>
        <p:sp>
          <p:nvSpPr>
            <p:cNvPr id="17" name="Rounded Rectangle 32">
              <a:extLst>
                <a:ext uri="{FF2B5EF4-FFF2-40B4-BE49-F238E27FC236}">
                  <a16:creationId xmlns:a16="http://schemas.microsoft.com/office/drawing/2014/main" id="{B93C0E02-4327-46FF-846B-53B3EF6C9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8800" y="2126727"/>
              <a:ext cx="5455432" cy="93194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6809" tIns="38405" rIns="76809" bIns="3840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28-tägige </a:t>
              </a: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Zyklen</a:t>
              </a: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:</a:t>
              </a:r>
            </a:p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/>
                </a:rPr>
                <a:t>MEZI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/>
                </a:rPr>
                <a:t> (oral): 0,3, 0,6 </a:t>
              </a:r>
              <a:r>
                <a:rPr kumimoji="0" lang="en-GB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/>
                </a:rPr>
                <a:t>oder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/>
                </a:rPr>
                <a:t> 1,0 mg an Tag 1–21</a:t>
              </a:r>
            </a:p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/>
                </a:rPr>
                <a:t>CFZ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/>
                </a:rPr>
                <a:t> (</a:t>
              </a:r>
              <a:r>
                <a:rPr kumimoji="0" lang="en-GB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/>
                </a:rPr>
                <a:t>i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/>
                </a:rPr>
                <a:t>. v.): 20 mg/m</a:t>
              </a:r>
              <a:r>
                <a:rPr kumimoji="0" lang="en-GB" sz="1200" b="0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/>
                </a:rPr>
                <a:t>2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/>
                </a:rPr>
                <a:t> an Tag 1 (</a:t>
              </a:r>
              <a:r>
                <a:rPr kumimoji="0" lang="en-GB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/>
                </a:rPr>
                <a:t>Zyklus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/>
                </a:rPr>
                <a:t> 1); 56 mg/m</a:t>
              </a:r>
              <a:r>
                <a:rPr kumimoji="0" lang="en-GB" sz="1200" b="0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/>
                </a:rPr>
                <a:t>2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/>
                </a:rPr>
                <a:t> an Tag 8, 15 (</a:t>
              </a:r>
              <a:r>
                <a:rPr kumimoji="0" lang="en-GB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/>
                </a:rPr>
                <a:t>Zyklus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/>
                </a:rPr>
                <a:t> 1); an Tag 1, 8, 15 (</a:t>
              </a:r>
              <a:r>
                <a:rPr kumimoji="0" lang="en-GB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/>
                </a:rPr>
                <a:t>Zyklen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/>
                </a:rPr>
                <a:t> 2–12); an Tag 1, 15 (</a:t>
              </a:r>
              <a:r>
                <a:rPr kumimoji="0" lang="en-GB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/>
                </a:rPr>
                <a:t>Zyklus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/>
                </a:rPr>
                <a:t> ≥ 13)</a:t>
              </a:r>
            </a:p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DEX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 (oral): 40 </a:t>
              </a:r>
              <a:r>
                <a:rPr kumimoji="0" lang="en-GB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mg</a:t>
              </a:r>
              <a:r>
                <a:rPr kumimoji="0" lang="en-GB" sz="1200" b="0" i="0" u="none" strike="noStrike" kern="1200" cap="none" spc="0" normalizeH="0" baseline="3000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b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panose="020B0604020202020204" pitchFamily="34" charset="0"/>
                </a:rPr>
                <a:t> an Tag 1, 8, 15, 22</a:t>
              </a:r>
            </a:p>
          </p:txBody>
        </p:sp>
        <p:sp>
          <p:nvSpPr>
            <p:cNvPr id="18" name="Rounded Rectangle 32">
              <a:extLst>
                <a:ext uri="{FF2B5EF4-FFF2-40B4-BE49-F238E27FC236}">
                  <a16:creationId xmlns:a16="http://schemas.microsoft.com/office/drawing/2014/main" id="{63B12234-0905-4D10-8248-8B895C22A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8800" y="1877574"/>
              <a:ext cx="5455432" cy="1429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76809" tIns="38405" rIns="76809" bIns="38405" anchor="ctr"/>
            <a:lstStyle/>
            <a:p>
              <a:pPr marL="239173" marR="0" lvl="0" indent="-239173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39173" algn="l"/>
                </a:tabLst>
                <a:defRPr/>
              </a:pP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Kohorte</a:t>
              </a: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C</a:t>
              </a:r>
            </a:p>
          </p:txBody>
        </p:sp>
      </p:grp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F6659B4F-8A5D-49FA-9BE1-3C7D6A3E2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111" y="1723688"/>
            <a:ext cx="4256511" cy="3674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6809" tIns="38405" rIns="76809" bIns="38405" anchor="ctr"/>
          <a:lstStyle/>
          <a:p>
            <a:pPr marL="239173" marR="0" lvl="0" indent="-239173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9173" algn="l"/>
              </a:tabLst>
              <a:defRPr/>
            </a:pPr>
            <a:r>
              <a:rPr kumimoji="0" lang="en-GB" sz="1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MeziVd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id="{276BCFCE-E3A3-4E0F-9D0D-ACDF3A8F2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2131" y="1723687"/>
            <a:ext cx="2153914" cy="3674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6809" tIns="38405" rIns="76809" bIns="38405" anchor="ctr"/>
          <a:lstStyle/>
          <a:p>
            <a:pPr marL="239173" marR="0" lvl="0" indent="-239173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9173" algn="l"/>
              </a:tabLst>
              <a:defRPr/>
            </a:pPr>
            <a:r>
              <a:rPr kumimoji="0" lang="en-GB" sz="1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MeziKd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02BCC786-2D90-1298-7307-4F3B321345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7102" y="2104525"/>
            <a:ext cx="2709500" cy="3055341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/>
          <a:lstStyle/>
          <a:p>
            <a:pPr defTabSz="121917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>
                <a:solidFill>
                  <a:srgbClr val="000000"/>
                </a:solidFill>
                <a:latin typeface="+mj-lt"/>
              </a:rPr>
              <a:t>Wichtige Einschlusskriterien</a:t>
            </a:r>
            <a:endParaRPr lang="en-US" sz="1200">
              <a:solidFill>
                <a:srgbClr val="000000"/>
              </a:solidFill>
              <a:latin typeface="+mj-lt"/>
            </a:endParaRPr>
          </a:p>
          <a:p>
            <a:pPr marL="113665" lvl="1" indent="-113665" defTabSz="1219170">
              <a:spcBef>
                <a:spcPts val="400"/>
              </a:spcBef>
              <a:spcAft>
                <a:spcPct val="0"/>
              </a:spcAft>
              <a:buFont typeface="Arial,Sans-Serif"/>
              <a:buChar char="•"/>
              <a:defRPr/>
            </a:pPr>
            <a:r>
              <a:rPr lang="de-DE" sz="1200">
                <a:solidFill>
                  <a:srgbClr val="000000"/>
                </a:solidFill>
                <a:latin typeface="+mj-lt"/>
              </a:rPr>
              <a:t>Dokumentierte Diagnose eines MM und messbare Erkrankung </a:t>
            </a:r>
            <a:endParaRPr lang="en-US" sz="1200">
              <a:solidFill>
                <a:srgbClr val="000000"/>
              </a:solidFill>
              <a:latin typeface="+mj-lt"/>
            </a:endParaRPr>
          </a:p>
          <a:p>
            <a:pPr marL="113665" lvl="1" indent="-113665" defTabSz="1219170">
              <a:spcBef>
                <a:spcPts val="400"/>
              </a:spcBef>
              <a:spcAft>
                <a:spcPct val="0"/>
              </a:spcAft>
              <a:buFont typeface="Arial,Sans-Serif"/>
              <a:buChar char="•"/>
              <a:defRPr/>
            </a:pPr>
            <a:r>
              <a:rPr lang="de-DE" sz="1200">
                <a:solidFill>
                  <a:srgbClr val="000000"/>
                </a:solidFill>
                <a:latin typeface="+mj-lt"/>
              </a:rPr>
              <a:t>Vortherapien:</a:t>
            </a:r>
            <a:endParaRPr lang="en-US" sz="1200">
              <a:solidFill>
                <a:srgbClr val="000000"/>
              </a:solidFill>
              <a:latin typeface="+mj-lt"/>
            </a:endParaRPr>
          </a:p>
          <a:p>
            <a:pPr marL="478155" lvl="2" indent="-122555" defTabSz="1219170">
              <a:spcBef>
                <a:spcPts val="400"/>
              </a:spcBef>
              <a:spcAft>
                <a:spcPct val="0"/>
              </a:spcAft>
              <a:buFont typeface="Arial,Sans-Serif"/>
              <a:buChar char="•"/>
              <a:defRPr/>
            </a:pPr>
            <a:r>
              <a:rPr lang="de-DE" sz="1200">
                <a:solidFill>
                  <a:srgbClr val="000000"/>
                </a:solidFill>
                <a:latin typeface="+mj-lt"/>
              </a:rPr>
              <a:t>LEN für ≥ 2 aufeinander-folgende Zyklen</a:t>
            </a:r>
          </a:p>
          <a:p>
            <a:pPr marL="478155" lvl="2" indent="-122555" defTabSz="1219170">
              <a:spcBef>
                <a:spcPts val="400"/>
              </a:spcBef>
              <a:spcAft>
                <a:spcPct val="0"/>
              </a:spcAft>
              <a:buFont typeface="Arial,Sans-Serif"/>
              <a:buChar char="•"/>
              <a:defRPr/>
            </a:pPr>
            <a:r>
              <a:rPr lang="de-DE" sz="1200">
                <a:solidFill>
                  <a:srgbClr val="000000"/>
                </a:solidFill>
                <a:latin typeface="+mj-lt"/>
              </a:rPr>
              <a:t>2–4 für Kohorten A und C</a:t>
            </a:r>
            <a:endParaRPr lang="en-US" sz="1200">
              <a:solidFill>
                <a:srgbClr val="000000"/>
              </a:solidFill>
              <a:latin typeface="+mj-lt"/>
            </a:endParaRPr>
          </a:p>
          <a:p>
            <a:pPr marL="478155" lvl="2" indent="-122555" defTabSz="1219170">
              <a:spcBef>
                <a:spcPts val="400"/>
              </a:spcBef>
              <a:spcAft>
                <a:spcPct val="0"/>
              </a:spcAft>
              <a:buFont typeface="Arial,Sans-Serif"/>
              <a:buChar char="•"/>
              <a:defRPr/>
            </a:pPr>
            <a:r>
              <a:rPr lang="de-DE" sz="1200">
                <a:solidFill>
                  <a:srgbClr val="000000"/>
                </a:solidFill>
                <a:latin typeface="+mj-lt"/>
              </a:rPr>
              <a:t>1–3 für Kohorte D</a:t>
            </a:r>
            <a:endParaRPr lang="en-US" sz="1200">
              <a:solidFill>
                <a:srgbClr val="000000"/>
              </a:solidFill>
              <a:latin typeface="+mj-lt"/>
            </a:endParaRPr>
          </a:p>
          <a:p>
            <a:pPr marL="113665" lvl="1" indent="-113665" defTabSz="1219170">
              <a:spcBef>
                <a:spcPts val="400"/>
              </a:spcBef>
              <a:spcAft>
                <a:spcPct val="0"/>
              </a:spcAft>
              <a:buFont typeface="Arial,Sans-Serif"/>
              <a:buChar char="•"/>
              <a:defRPr/>
            </a:pPr>
            <a:r>
              <a:rPr lang="de-DE" sz="1200">
                <a:solidFill>
                  <a:srgbClr val="000000"/>
                </a:solidFill>
                <a:latin typeface="+mj-lt"/>
              </a:rPr>
              <a:t>Dokumentierte Krankheitspro-gression während oder nach der letzten Antimyelom-Therapie</a:t>
            </a:r>
            <a:endParaRPr lang="en-US" sz="1200">
              <a:solidFill>
                <a:srgbClr val="000000"/>
              </a:solidFill>
              <a:latin typeface="+mj-lt"/>
            </a:endParaRPr>
          </a:p>
          <a:p>
            <a:pPr marL="113665" lvl="1" indent="-113665" defTabSz="1219170">
              <a:spcBef>
                <a:spcPts val="400"/>
              </a:spcBef>
              <a:spcAft>
                <a:spcPct val="0"/>
              </a:spcAft>
              <a:buFont typeface="Arial,Sans-Serif"/>
              <a:buChar char="•"/>
              <a:defRPr/>
            </a:pPr>
            <a:r>
              <a:rPr lang="de-DE" sz="1200">
                <a:solidFill>
                  <a:srgbClr val="000000"/>
                </a:solidFill>
                <a:latin typeface="+mj-lt"/>
              </a:rPr>
              <a:t>MR oder besser unter </a:t>
            </a:r>
            <a:br>
              <a:rPr lang="de-DE" sz="1200">
                <a:solidFill>
                  <a:srgbClr val="000000"/>
                </a:solidFill>
                <a:latin typeface="+mj-lt"/>
              </a:rPr>
            </a:br>
            <a:r>
              <a:rPr lang="de-DE" sz="1200">
                <a:solidFill>
                  <a:srgbClr val="000000"/>
                </a:solidFill>
                <a:latin typeface="+mj-lt"/>
              </a:rPr>
              <a:t>≥ 1 Vortherapie</a:t>
            </a:r>
            <a:endParaRPr lang="de-DE"/>
          </a:p>
        </p:txBody>
      </p:sp>
      <p:sp>
        <p:nvSpPr>
          <p:cNvPr id="7" name="Inhaltsplatzhalter 26">
            <a:extLst>
              <a:ext uri="{FF2B5EF4-FFF2-40B4-BE49-F238E27FC236}">
                <a16:creationId xmlns:a16="http://schemas.microsoft.com/office/drawing/2014/main" id="{64D525F8-A42B-9AC9-D87F-F82F8A38F7E8}"/>
              </a:ext>
            </a:extLst>
          </p:cNvPr>
          <p:cNvSpPr txBox="1">
            <a:spLocks/>
          </p:cNvSpPr>
          <p:nvPr/>
        </p:nvSpPr>
        <p:spPr>
          <a:xfrm>
            <a:off x="367285" y="1574801"/>
            <a:ext cx="3005868" cy="365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kern="0"/>
              <a:t>Studiendesign</a:t>
            </a:r>
          </a:p>
        </p:txBody>
      </p:sp>
    </p:spTree>
    <p:extLst>
      <p:ext uri="{BB962C8B-B14F-4D97-AF65-F5344CB8AC3E}">
        <p14:creationId xmlns:p14="http://schemas.microsoft.com/office/powerpoint/2010/main" val="247649286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32B69D1-3866-47FA-BDD3-435F2448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73866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Century Gothic"/>
              </a:rPr>
              <a:t>MeziVd/MeziKd bei RRMM </a:t>
            </a:r>
            <a:br>
              <a:rPr lang="de-DE" sz="2800"/>
            </a:br>
            <a:r>
              <a:rPr lang="de-DE" sz="2400">
                <a:latin typeface="Century Gothic"/>
                <a:ea typeface="+mn-ea"/>
                <a:cs typeface="+mn-cs"/>
              </a:rPr>
              <a:t>Phase I/II-Studie </a:t>
            </a:r>
            <a:r>
              <a:rPr lang="de-DE" sz="2400">
                <a:latin typeface="Century Gothic"/>
              </a:rPr>
              <a:t>CC-92480-MM-002</a:t>
            </a:r>
            <a:endParaRPr lang="de-DE" sz="2000" baseline="30000"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F7B46-C078-A3CF-678D-221FF106CCF3}"/>
              </a:ext>
            </a:extLst>
          </p:cNvPr>
          <p:cNvSpPr txBox="1"/>
          <p:nvPr/>
        </p:nvSpPr>
        <p:spPr>
          <a:xfrm>
            <a:off x="365125" y="5830277"/>
            <a:ext cx="9814609" cy="553998"/>
          </a:xfrm>
          <a:prstGeom prst="rect">
            <a:avLst/>
          </a:prstGeom>
          <a:noFill/>
        </p:spPr>
        <p:txBody>
          <a:bodyPr wrap="square" lIns="121920" tIns="0" rIns="121920" bIns="0" rtlCol="0" anchor="b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</a:t>
            </a:r>
            <a:r>
              <a:rPr kumimoji="0" lang="de-DE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Stichtag für die Datenerhebung: 20. März 2023;</a:t>
            </a:r>
            <a:endParaRPr kumimoji="0" lang="de-DE" sz="900" b="0" i="1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IMiD: Immunmodulator; PI: Proteasom-Inhibitor; mAK: Monoklonaler Antikörper; MeziVd: Mezigdomid, Bortezomib und Dexamethason MeziKd: Mezigdomid, Carfilzomib und Dexamethason;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/>
              </a:rPr>
              <a:t>Oriol A, et al. IMS. 2023; Abstract OA-49 </a:t>
            </a:r>
            <a:endParaRPr kumimoji="0" lang="de-DE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619437D1-97C8-29D1-8C25-C4B1538214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196881"/>
              </p:ext>
            </p:extLst>
          </p:nvPr>
        </p:nvGraphicFramePr>
        <p:xfrm>
          <a:off x="635447" y="2133793"/>
          <a:ext cx="10620000" cy="2644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267">
                  <a:extLst>
                    <a:ext uri="{9D8B030D-6E8A-4147-A177-3AD203B41FA5}">
                      <a16:colId xmlns:a16="http://schemas.microsoft.com/office/drawing/2014/main" val="2436719863"/>
                    </a:ext>
                  </a:extLst>
                </a:gridCol>
                <a:gridCol w="2434733">
                  <a:extLst>
                    <a:ext uri="{9D8B030D-6E8A-4147-A177-3AD203B41FA5}">
                      <a16:colId xmlns:a16="http://schemas.microsoft.com/office/drawing/2014/main" val="163539064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1625625982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968062293"/>
                    </a:ext>
                  </a:extLst>
                </a:gridCol>
              </a:tblGrid>
              <a:tr h="853568">
                <a:tc>
                  <a:txBody>
                    <a:bodyPr/>
                    <a:lstStyle/>
                    <a:p>
                      <a:r>
                        <a:rPr lang="de-DE" sz="1200"/>
                        <a:t>Patientencharakteristika</a:t>
                      </a:r>
                      <a:r>
                        <a:rPr lang="de-DE" sz="1200" baseline="3000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Kohorte A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200"/>
                        <a:t>MeziVd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200"/>
                        <a:t>(n=28)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Kohorte D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200"/>
                        <a:t>MeziVd-1,0mg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200"/>
                        <a:t>(n=38)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err="1"/>
                        <a:t>Kohorte</a:t>
                      </a:r>
                      <a:r>
                        <a:rPr lang="en-US" sz="1200"/>
                        <a:t> C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200" err="1"/>
                        <a:t>MeziKd</a:t>
                      </a:r>
                      <a:endParaRPr lang="en-US" sz="1200"/>
                    </a:p>
                    <a:p>
                      <a:pPr lvl="0" algn="ctr">
                        <a:buNone/>
                      </a:pPr>
                      <a:r>
                        <a:rPr lang="en-US" sz="1200"/>
                        <a:t>(n=27)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979365"/>
                  </a:ext>
                </a:extLst>
              </a:tr>
              <a:tr h="435151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IMiD</a:t>
                      </a:r>
                      <a:r>
                        <a:rPr lang="pt-BR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pt-BR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refraktär</a:t>
                      </a:r>
                      <a:r>
                        <a:rPr lang="pt-BR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(%)</a:t>
                      </a:r>
                      <a:endParaRPr lang="pt-BR" sz="1200" b="0" kern="1200" err="1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cs typeface="+mn-cs"/>
                        </a:rPr>
                        <a:t>65,8 – 88,9 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defTabSz="380848"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defTabSz="380848"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047142"/>
                  </a:ext>
                </a:extLst>
              </a:tr>
              <a:tr h="451888">
                <a:tc>
                  <a:txBody>
                    <a:bodyPr/>
                    <a:lstStyle/>
                    <a:p>
                      <a:pPr marL="0" marR="0" lvl="1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PI </a:t>
                      </a:r>
                      <a:r>
                        <a:rPr lang="pt-BR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refraktär</a:t>
                      </a:r>
                      <a:r>
                        <a:rPr lang="pt-BR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(%)</a:t>
                      </a:r>
                      <a:endParaRPr lang="pt-BR" sz="1200" b="1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cs typeface="+mn-cs"/>
                        </a:rPr>
                        <a:t>18,4 – 51.9</a:t>
                      </a:r>
                      <a:endParaRPr lang="en-US" b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defTabSz="380848">
                        <a:tabLst/>
                        <a:defRPr/>
                      </a:pPr>
                      <a:endParaRPr lang="en-US" sz="1200" b="1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defTabSz="380848">
                        <a:tabLst/>
                        <a:defRPr/>
                      </a:pPr>
                      <a:endParaRPr lang="en-US" sz="1200" b="1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798666"/>
                  </a:ext>
                </a:extLst>
              </a:tr>
              <a:tr h="45188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Anti-CD38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mAK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refraktär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(%)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cs typeface="+mn-cs"/>
                        </a:rPr>
                        <a:t>36,8 – 74,1 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defTabSz="380848"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defTabSz="380848"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56996"/>
                  </a:ext>
                </a:extLst>
              </a:tr>
              <a:tr h="45188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Mediane Nachbeobachtung (Monate)</a:t>
                      </a:r>
                    </a:p>
                  </a:txBody>
                  <a:tcPr anchor="ctr"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10,8 – 13,2</a:t>
                      </a:r>
                    </a:p>
                  </a:txBody>
                  <a:tcPr anchor="ctr">
                    <a:lnL w="12700">
                      <a:solidFill>
                        <a:schemeClr val="accent2"/>
                      </a:solidFill>
                    </a:lnL>
                    <a:lnR w="0">
                      <a:noFill/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defTabSz="380848">
                        <a:tabLst/>
                        <a:defRPr/>
                      </a:pPr>
                      <a:endParaRPr lang="en-US"/>
                    </a:p>
                  </a:txBody>
                  <a:tcPr anchor="ctr">
                    <a:lnL w="12700">
                      <a:solidFill>
                        <a:schemeClr val="accent2"/>
                      </a:solidFill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defTabSz="380848">
                        <a:tabLst/>
                        <a:defRPr/>
                      </a:pPr>
                      <a:endParaRPr lang="en-US"/>
                    </a:p>
                  </a:txBody>
                  <a:tcPr anchor="ctr">
                    <a:lnL w="12700">
                      <a:solidFill>
                        <a:schemeClr val="accent2"/>
                      </a:solidFill>
                    </a:lnL>
                    <a:lnR w="0">
                      <a:noFill/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980591"/>
                  </a:ext>
                </a:extLst>
              </a:tr>
            </a:tbl>
          </a:graphicData>
        </a:graphic>
      </p:graphicFrame>
      <p:sp>
        <p:nvSpPr>
          <p:cNvPr id="4" name="Inhaltsplatzhalter 26">
            <a:extLst>
              <a:ext uri="{FF2B5EF4-FFF2-40B4-BE49-F238E27FC236}">
                <a16:creationId xmlns:a16="http://schemas.microsoft.com/office/drawing/2014/main" id="{6800AD4D-ABE5-22E2-9611-64D13F51DC53}"/>
              </a:ext>
            </a:extLst>
          </p:cNvPr>
          <p:cNvSpPr txBox="1">
            <a:spLocks/>
          </p:cNvSpPr>
          <p:nvPr/>
        </p:nvSpPr>
        <p:spPr>
          <a:xfrm>
            <a:off x="367285" y="1574801"/>
            <a:ext cx="5129748" cy="2114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b="1">
                <a:latin typeface="Century Gothic"/>
                <a:ea typeface="+mn-ea"/>
                <a:cs typeface="+mn-cs"/>
              </a:rPr>
              <a:t>Patientencharakteristika + Ansprechen</a:t>
            </a:r>
            <a:endParaRPr lang="de-DE" b="1" kern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9952993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32B69D1-3866-47FA-BDD3-435F2448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61555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>
                <a:latin typeface="Century Gothic"/>
              </a:rPr>
              <a:t>MeziVd/MeziKd bei RRMM </a:t>
            </a:r>
            <a:br>
              <a:rPr lang="de-DE" sz="2400"/>
            </a:br>
            <a:r>
              <a:rPr lang="de-DE" sz="2000">
                <a:latin typeface="Century Gothic"/>
                <a:ea typeface="+mn-ea"/>
                <a:cs typeface="+mn-cs"/>
              </a:rPr>
              <a:t>Phase I/II-Studie </a:t>
            </a:r>
            <a:r>
              <a:rPr lang="de-DE" sz="2000">
                <a:latin typeface="Century Gothic"/>
              </a:rPr>
              <a:t>CC-92480-MM-002</a:t>
            </a:r>
            <a:endParaRPr lang="de-DE" sz="2000" baseline="30000">
              <a:solidFill>
                <a:srgbClr val="0063C3"/>
              </a:solidFill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38A0463-20B1-E2E0-51D3-0B1B24D1E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1474400"/>
              </p:ext>
            </p:extLst>
          </p:nvPr>
        </p:nvGraphicFramePr>
        <p:xfrm>
          <a:off x="4924169" y="1135469"/>
          <a:ext cx="6821626" cy="430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8D3F392-4CFC-70EF-6218-986F807BBA12}"/>
              </a:ext>
            </a:extLst>
          </p:cNvPr>
          <p:cNvSpPr txBox="1"/>
          <p:nvPr/>
        </p:nvSpPr>
        <p:spPr>
          <a:xfrm>
            <a:off x="365125" y="5934311"/>
            <a:ext cx="9869632" cy="415498"/>
          </a:xfrm>
          <a:prstGeom prst="rect">
            <a:avLst/>
          </a:prstGeom>
          <a:noFill/>
        </p:spPr>
        <p:txBody>
          <a:bodyPr wrap="square" lIns="121920" tIns="0" rIns="121920" bIns="0" rtlCol="0" anchor="b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MeziVd: Mezigdomid, Bortezomib und Dexamethason; MeziVD-1,0 mg: Mezigdomid, Bortezomib und Dexamethason; MeziKd: Mezigdomid, Carfilzomib und Dexamethason; MRD: Minimale Resterkrankung; LEN: Lenalidomid; ORR: Gesamtansprechrate;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4"/>
              </a:rPr>
              <a:t>Oriol A, et al. IMS. 2023; Abstract OA-49 </a:t>
            </a:r>
            <a:endParaRPr kumimoji="0" lang="de-DE" sz="9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Inhaltsplatzhalter 26">
            <a:extLst>
              <a:ext uri="{FF2B5EF4-FFF2-40B4-BE49-F238E27FC236}">
                <a16:creationId xmlns:a16="http://schemas.microsoft.com/office/drawing/2014/main" id="{549324AE-A066-AF0E-DE77-806D05768D80}"/>
              </a:ext>
            </a:extLst>
          </p:cNvPr>
          <p:cNvSpPr txBox="1">
            <a:spLocks/>
          </p:cNvSpPr>
          <p:nvPr/>
        </p:nvSpPr>
        <p:spPr>
          <a:xfrm>
            <a:off x="367285" y="1574801"/>
            <a:ext cx="3005868" cy="365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kern="0"/>
              <a:t>Wirksamkeit</a:t>
            </a:r>
          </a:p>
        </p:txBody>
      </p:sp>
      <p:sp>
        <p:nvSpPr>
          <p:cNvPr id="3" name="Inhaltsplatzhalter 11">
            <a:extLst>
              <a:ext uri="{FF2B5EF4-FFF2-40B4-BE49-F238E27FC236}">
                <a16:creationId xmlns:a16="http://schemas.microsoft.com/office/drawing/2014/main" id="{9F39352E-685A-1DCE-AB64-B8FFB89E63A6}"/>
              </a:ext>
            </a:extLst>
          </p:cNvPr>
          <p:cNvSpPr txBox="1">
            <a:spLocks/>
          </p:cNvSpPr>
          <p:nvPr/>
        </p:nvSpPr>
        <p:spPr>
          <a:xfrm>
            <a:off x="365125" y="2185321"/>
            <a:ext cx="4559044" cy="3257012"/>
          </a:xfrm>
          <a:prstGeom prst="rect">
            <a:avLst/>
          </a:prstGeom>
        </p:spPr>
        <p:txBody>
          <a:bodyPr/>
          <a:lstStyle>
            <a:lvl1pPr marL="256032" indent="-256032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err="1">
                <a:latin typeface="+mn-lt"/>
              </a:rPr>
              <a:t>Mediane</a:t>
            </a:r>
            <a:r>
              <a:rPr lang="en-US" sz="1400" b="1">
                <a:latin typeface="+mn-lt"/>
              </a:rPr>
              <a:t> Zeit bis </a:t>
            </a:r>
            <a:r>
              <a:rPr lang="en-US" sz="1400" b="1" err="1">
                <a:latin typeface="+mn-lt"/>
              </a:rPr>
              <a:t>zum</a:t>
            </a:r>
            <a:r>
              <a:rPr lang="en-US" sz="1400" b="1">
                <a:latin typeface="+mn-lt"/>
              </a:rPr>
              <a:t> </a:t>
            </a:r>
            <a:r>
              <a:rPr lang="en-US" sz="1400" b="1" err="1">
                <a:latin typeface="+mn-lt"/>
              </a:rPr>
              <a:t>Ansprechen</a:t>
            </a:r>
            <a:r>
              <a:rPr lang="en-US" sz="1400" b="1">
                <a:latin typeface="+mn-lt"/>
              </a:rPr>
              <a:t>:</a:t>
            </a:r>
          </a:p>
          <a:p>
            <a:r>
              <a:rPr lang="en-US" sz="1400" err="1">
                <a:latin typeface="+mn-lt"/>
              </a:rPr>
              <a:t>MeziVd</a:t>
            </a:r>
            <a:r>
              <a:rPr lang="en-US" sz="1400">
                <a:latin typeface="+mn-lt"/>
              </a:rPr>
              <a:t>: </a:t>
            </a:r>
            <a:r>
              <a:rPr lang="en-US" sz="1400" b="1">
                <a:latin typeface="+mn-lt"/>
              </a:rPr>
              <a:t>1,38</a:t>
            </a:r>
            <a:r>
              <a:rPr lang="en-US" sz="1400">
                <a:latin typeface="+mn-lt"/>
              </a:rPr>
              <a:t> (0,7–3,3) </a:t>
            </a:r>
            <a:r>
              <a:rPr lang="en-US" sz="1400" b="1" err="1">
                <a:latin typeface="+mn-lt"/>
              </a:rPr>
              <a:t>Monate</a:t>
            </a:r>
            <a:endParaRPr lang="en-US" sz="1400" b="1">
              <a:latin typeface="+mn-lt"/>
            </a:endParaRPr>
          </a:p>
          <a:p>
            <a:r>
              <a:rPr lang="en-US" sz="1400">
                <a:latin typeface="+mn-lt"/>
              </a:rPr>
              <a:t>MeziVd-1,0mg: </a:t>
            </a:r>
            <a:r>
              <a:rPr lang="en-US" sz="1400" b="1">
                <a:latin typeface="+mn-lt"/>
              </a:rPr>
              <a:t>0,89</a:t>
            </a:r>
            <a:r>
              <a:rPr lang="en-US" sz="1400">
                <a:latin typeface="+mn-lt"/>
              </a:rPr>
              <a:t> (0,7–2,4) </a:t>
            </a:r>
            <a:r>
              <a:rPr lang="en-US" sz="1400" b="1" err="1">
                <a:latin typeface="+mn-lt"/>
              </a:rPr>
              <a:t>Monate</a:t>
            </a:r>
            <a:r>
              <a:rPr lang="en-US" sz="1400">
                <a:latin typeface="+mn-lt"/>
              </a:rPr>
              <a:t> </a:t>
            </a:r>
          </a:p>
          <a:p>
            <a:r>
              <a:rPr lang="en-US" sz="1400" err="1">
                <a:latin typeface="+mn-lt"/>
              </a:rPr>
              <a:t>MeziKd</a:t>
            </a:r>
            <a:r>
              <a:rPr lang="en-US" sz="1400">
                <a:latin typeface="+mn-lt"/>
              </a:rPr>
              <a:t>: </a:t>
            </a:r>
            <a:r>
              <a:rPr lang="en-US" sz="1400" b="1">
                <a:latin typeface="+mn-lt"/>
              </a:rPr>
              <a:t>0,95</a:t>
            </a:r>
            <a:r>
              <a:rPr lang="en-US" sz="1400">
                <a:latin typeface="+mn-lt"/>
              </a:rPr>
              <a:t> (0,9–5,1) </a:t>
            </a:r>
            <a:r>
              <a:rPr lang="en-US" sz="1400" b="1" err="1">
                <a:latin typeface="+mn-lt"/>
              </a:rPr>
              <a:t>Monate</a:t>
            </a:r>
            <a:r>
              <a:rPr lang="en-US" sz="1400">
                <a:latin typeface="+mn-lt"/>
              </a:rPr>
              <a:t> </a:t>
            </a:r>
          </a:p>
          <a:p>
            <a:pPr marL="0" indent="0">
              <a:buNone/>
            </a:pPr>
            <a:endParaRPr lang="en-US" sz="1400" b="1">
              <a:latin typeface="+mn-lt"/>
            </a:endParaRPr>
          </a:p>
          <a:p>
            <a:pPr marL="0" indent="0">
              <a:buNone/>
            </a:pPr>
            <a:r>
              <a:rPr lang="en-US" sz="1400" b="1" err="1">
                <a:latin typeface="+mn-lt"/>
              </a:rPr>
              <a:t>Mediane</a:t>
            </a:r>
            <a:r>
              <a:rPr lang="en-US" sz="1400" b="1">
                <a:latin typeface="+mn-lt"/>
              </a:rPr>
              <a:t> </a:t>
            </a:r>
            <a:r>
              <a:rPr lang="en-US" sz="1400" b="1" err="1">
                <a:latin typeface="+mn-lt"/>
              </a:rPr>
              <a:t>Ansprechdauer</a:t>
            </a:r>
            <a:r>
              <a:rPr lang="en-US" sz="1400" b="1">
                <a:latin typeface="+mn-lt"/>
              </a:rPr>
              <a:t>:</a:t>
            </a:r>
          </a:p>
          <a:p>
            <a:r>
              <a:rPr lang="en-US" sz="1400" err="1">
                <a:latin typeface="+mn-lt"/>
              </a:rPr>
              <a:t>MeziVd</a:t>
            </a:r>
            <a:r>
              <a:rPr lang="en-US" sz="1400">
                <a:latin typeface="+mn-lt"/>
              </a:rPr>
              <a:t>: </a:t>
            </a:r>
            <a:r>
              <a:rPr lang="en-US" sz="1400" b="1">
                <a:latin typeface="+mn-lt"/>
              </a:rPr>
              <a:t>10,4 </a:t>
            </a:r>
            <a:r>
              <a:rPr lang="en-US" sz="1400" b="1" err="1">
                <a:latin typeface="+mn-lt"/>
              </a:rPr>
              <a:t>Monate</a:t>
            </a:r>
            <a:endParaRPr lang="en-US" sz="1400" b="1">
              <a:latin typeface="+mn-lt"/>
            </a:endParaRPr>
          </a:p>
          <a:p>
            <a:r>
              <a:rPr lang="en-US" sz="1400">
                <a:latin typeface="+mn-lt"/>
              </a:rPr>
              <a:t>MeziVd-1,0mg: </a:t>
            </a:r>
            <a:r>
              <a:rPr lang="en-US" sz="1400" err="1">
                <a:latin typeface="+mn-lt"/>
              </a:rPr>
              <a:t>nicht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erreicht</a:t>
            </a:r>
            <a:endParaRPr lang="en-US" sz="1400">
              <a:latin typeface="+mn-lt"/>
            </a:endParaRPr>
          </a:p>
          <a:p>
            <a:r>
              <a:rPr lang="en-US" sz="1400" err="1">
                <a:latin typeface="+mn-lt"/>
              </a:rPr>
              <a:t>MeziKd</a:t>
            </a:r>
            <a:r>
              <a:rPr lang="en-US" sz="1400">
                <a:latin typeface="+mn-lt"/>
              </a:rPr>
              <a:t>: </a:t>
            </a:r>
            <a:r>
              <a:rPr lang="en-US" sz="1400" b="1">
                <a:latin typeface="+mn-lt"/>
              </a:rPr>
              <a:t>11,9 </a:t>
            </a:r>
            <a:r>
              <a:rPr lang="en-US" sz="1400" b="1" err="1">
                <a:latin typeface="+mn-lt"/>
              </a:rPr>
              <a:t>Monate</a:t>
            </a:r>
            <a:r>
              <a:rPr lang="en-US" sz="1400" b="1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456716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32B69D1-3866-47FA-BDD3-435F2448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61555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>
                <a:latin typeface="Century Gothic"/>
              </a:rPr>
              <a:t>MeziVd/MeziKd bei RRMM </a:t>
            </a:r>
            <a:br>
              <a:rPr lang="de-DE" sz="2400"/>
            </a:br>
            <a:r>
              <a:rPr lang="de-DE" sz="2000">
                <a:latin typeface="Century Gothic"/>
                <a:ea typeface="+mn-ea"/>
                <a:cs typeface="+mn-cs"/>
              </a:rPr>
              <a:t>Phase I/II-Studie </a:t>
            </a:r>
            <a:r>
              <a:rPr lang="de-DE" sz="2000">
                <a:latin typeface="Century Gothic"/>
              </a:rPr>
              <a:t>CC-92480-MM-002</a:t>
            </a:r>
            <a:endParaRPr lang="de-DE" sz="2000" baseline="30000">
              <a:solidFill>
                <a:srgbClr val="0063C3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BCCCA-3DCA-7804-E658-9DB5A4BDD3BA}"/>
              </a:ext>
            </a:extLst>
          </p:cNvPr>
          <p:cNvSpPr txBox="1"/>
          <p:nvPr/>
        </p:nvSpPr>
        <p:spPr>
          <a:xfrm>
            <a:off x="365125" y="5904356"/>
            <a:ext cx="9815006" cy="415498"/>
          </a:xfrm>
          <a:prstGeom prst="rect">
            <a:avLst/>
          </a:prstGeom>
          <a:noFill/>
        </p:spPr>
        <p:txBody>
          <a:bodyPr wrap="square" lIns="121920" tIns="0" rIns="121920" bIns="0" rtlCol="0" anchor="b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i="1" baseline="30000" dirty="0">
                <a:solidFill>
                  <a:srgbClr val="000000"/>
                </a:solidFill>
                <a:latin typeface="Century Gothic" panose="020F0302020204030204"/>
              </a:rPr>
              <a:t>a</a:t>
            </a:r>
            <a:r>
              <a:rPr lang="de-DE" sz="900" i="1" dirty="0">
                <a:solidFill>
                  <a:srgbClr val="000000"/>
                </a:solidFill>
                <a:latin typeface="Century Gothic" panose="020F0302020204030204"/>
              </a:rPr>
              <a:t> keine Angabe; </a:t>
            </a:r>
            <a:r>
              <a:rPr kumimoji="0" lang="de-DE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MeziVd: Mezigdomid, Bortezomib und Dexamethason; MeziVd-1,0 mg: Mezigdomid, Bortezomib und Dexamethason; MeziKd: Mezigdomid, Carfilzomib und Dexamethason; MEZI: Mezigdomid; TEAEs: Behandlungsbedingte schwere unerwünschte Ereignisse;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/>
              </a:rPr>
              <a:t>Oriol A, et al. IMS. 2023; Abstract OA-49 </a:t>
            </a:r>
            <a:endParaRPr kumimoji="0" lang="de-DE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Inhaltsplatzhalter 26">
            <a:extLst>
              <a:ext uri="{FF2B5EF4-FFF2-40B4-BE49-F238E27FC236}">
                <a16:creationId xmlns:a16="http://schemas.microsoft.com/office/drawing/2014/main" id="{754104BD-338A-C511-1702-2A5B99C96803}"/>
              </a:ext>
            </a:extLst>
          </p:cNvPr>
          <p:cNvSpPr txBox="1">
            <a:spLocks/>
          </p:cNvSpPr>
          <p:nvPr/>
        </p:nvSpPr>
        <p:spPr>
          <a:xfrm>
            <a:off x="367285" y="1574801"/>
            <a:ext cx="3005868" cy="365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kern="0"/>
              <a:t>Verträglichkeit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5BDA0498-249A-E47B-E25F-C48A6C4027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239575"/>
              </p:ext>
            </p:extLst>
          </p:nvPr>
        </p:nvGraphicFramePr>
        <p:xfrm>
          <a:off x="785999" y="2237985"/>
          <a:ext cx="10620001" cy="2679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7346">
                  <a:extLst>
                    <a:ext uri="{9D8B030D-6E8A-4147-A177-3AD203B41FA5}">
                      <a16:colId xmlns:a16="http://schemas.microsoft.com/office/drawing/2014/main" val="2436719863"/>
                    </a:ext>
                  </a:extLst>
                </a:gridCol>
                <a:gridCol w="2210885">
                  <a:extLst>
                    <a:ext uri="{9D8B030D-6E8A-4147-A177-3AD203B41FA5}">
                      <a16:colId xmlns:a16="http://schemas.microsoft.com/office/drawing/2014/main" val="163539064"/>
                    </a:ext>
                  </a:extLst>
                </a:gridCol>
                <a:gridCol w="2210885">
                  <a:extLst>
                    <a:ext uri="{9D8B030D-6E8A-4147-A177-3AD203B41FA5}">
                      <a16:colId xmlns:a16="http://schemas.microsoft.com/office/drawing/2014/main" val="1625625982"/>
                    </a:ext>
                  </a:extLst>
                </a:gridCol>
                <a:gridCol w="2210885">
                  <a:extLst>
                    <a:ext uri="{9D8B030D-6E8A-4147-A177-3AD203B41FA5}">
                      <a16:colId xmlns:a16="http://schemas.microsoft.com/office/drawing/2014/main" val="2968062293"/>
                    </a:ext>
                  </a:extLst>
                </a:gridCol>
              </a:tblGrid>
              <a:tr h="535881">
                <a:tc>
                  <a:txBody>
                    <a:bodyPr/>
                    <a:lstStyle/>
                    <a:p>
                      <a:r>
                        <a:rPr lang="de-DE" sz="1200"/>
                        <a:t>TEAE (Grad 3-4)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MeziVd</a:t>
                      </a:r>
                      <a:r>
                        <a:rPr lang="en-US" sz="1200"/>
                        <a:t> (n=28)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MeziVd-1,0mg (n=38)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MeziKd</a:t>
                      </a:r>
                      <a:r>
                        <a:rPr lang="en-US" sz="1200"/>
                        <a:t> (n=27)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979365"/>
                  </a:ext>
                </a:extLst>
              </a:tr>
              <a:tr h="535881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Neutropenie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35,7 %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57,9 %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40,7 %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047142"/>
                  </a:ext>
                </a:extLst>
              </a:tr>
              <a:tr h="535881">
                <a:tc>
                  <a:txBody>
                    <a:bodyPr/>
                    <a:lstStyle/>
                    <a:p>
                      <a:pPr marL="0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Thrombozytopenie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21,4 %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k.A.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k.A.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798666"/>
                  </a:ext>
                </a:extLst>
              </a:tr>
              <a:tr h="535881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Infektionen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k.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A.</a:t>
                      </a:r>
                      <a:r>
                        <a:rPr lang="en-US" sz="1200" b="0" kern="1200" baseline="300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34,2 %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29,6 %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56996"/>
                  </a:ext>
                </a:extLst>
              </a:tr>
              <a:tr h="535881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Dosisreduktion</a:t>
                      </a: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MEZI </a:t>
                      </a:r>
                      <a:r>
                        <a:rPr lang="en-US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aufgrund</a:t>
                      </a: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TEAEs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25,0 %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39,5 %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25,9 %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604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88642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0CB6-29C1-4E48-B351-3DFB0523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sustained MRD-negativity and Progression-free Survival of Isa-</a:t>
            </a:r>
            <a:r>
              <a:rPr lang="en-US" err="1"/>
              <a:t>KRd</a:t>
            </a:r>
            <a:r>
              <a:rPr lang="en-US"/>
              <a:t> in High-Risk NDMM – Additional Data from Planned Interim Analysis of the GMMG-CONCEPT Trial</a:t>
            </a:r>
            <a:br>
              <a:rPr lang="en-US"/>
            </a:br>
            <a:r>
              <a:rPr lang="da-DK" sz="1800"/>
              <a:t>Leypoldt LB, et al. IMS 2023; </a:t>
            </a:r>
            <a:r>
              <a:rPr lang="de-DE" sz="1800"/>
              <a:t>27.–30. September 2023; Athen, Griechenland</a:t>
            </a:r>
            <a:endParaRPr lang="en-DE" baseline="3000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88AF76A-6980-1882-21D2-A6FEC1ABE864}"/>
              </a:ext>
            </a:extLst>
          </p:cNvPr>
          <p:cNvSpPr txBox="1"/>
          <p:nvPr/>
        </p:nvSpPr>
        <p:spPr>
          <a:xfrm>
            <a:off x="365125" y="6157132"/>
            <a:ext cx="10260203" cy="60016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i="0">
                <a:solidFill>
                  <a:schemeClr val="bg1"/>
                </a:solidFill>
                <a:latin typeface="Century Gothic" panose="020B0502020202020204" pitchFamily="34" charset="0"/>
              </a:rPr>
              <a:t>Abstract OA-43.</a:t>
            </a:r>
          </a:p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IMS: International Myeloma Society; MRD: </a:t>
            </a:r>
            <a:r>
              <a:rPr kumimoji="0" lang="en-US" sz="110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minimale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Resterkrankung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; NDMM: neu </a:t>
            </a:r>
            <a:r>
              <a:rPr kumimoji="0" lang="en-US" sz="110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diagnostiziertes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multiples </a:t>
            </a:r>
            <a:r>
              <a:rPr kumimoji="0" lang="en-US" sz="110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Myelom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; </a:t>
            </a:r>
            <a:b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Isa-</a:t>
            </a:r>
            <a:r>
              <a:rPr kumimoji="0" lang="en-US" sz="110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KRd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: Isatuximab, Carfilzomib, </a:t>
            </a:r>
            <a:r>
              <a:rPr kumimoji="0" lang="en-US" sz="110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Lenalidomid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und </a:t>
            </a:r>
            <a:r>
              <a:rPr kumimoji="0" lang="en-US" sz="110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Dexamethason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127507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32B69D1-3866-47FA-BDD3-435F2448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81560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>
                <a:latin typeface="Century Gothic"/>
              </a:rPr>
              <a:t>CC-92480-MM-002 (</a:t>
            </a:r>
            <a:r>
              <a:rPr lang="de-DE" err="1">
                <a:latin typeface="Century Gothic"/>
              </a:rPr>
              <a:t>MeziVd</a:t>
            </a:r>
            <a:r>
              <a:rPr lang="de-DE">
                <a:latin typeface="Century Gothic"/>
              </a:rPr>
              <a:t>/</a:t>
            </a:r>
            <a:r>
              <a:rPr lang="de-DE" err="1">
                <a:latin typeface="Century Gothic"/>
              </a:rPr>
              <a:t>MeziKd</a:t>
            </a:r>
            <a:r>
              <a:rPr lang="de-DE" sz="2400">
                <a:latin typeface="Century Gothic"/>
              </a:rPr>
              <a:t>)</a:t>
            </a:r>
            <a:br>
              <a:rPr lang="de-DE" sz="2400"/>
            </a:br>
            <a:r>
              <a:rPr lang="de-DE" sz="2000">
                <a:latin typeface="Century Gothic"/>
                <a:ea typeface="+mn-ea"/>
                <a:cs typeface="+mn-cs"/>
              </a:rPr>
              <a:t>Fazit</a:t>
            </a:r>
            <a:endParaRPr lang="de-DE" sz="2000" baseline="30000">
              <a:latin typeface="Century Gothic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BD19EA-7B68-EC21-38E3-939D4A480E8B}"/>
              </a:ext>
            </a:extLst>
          </p:cNvPr>
          <p:cNvSpPr txBox="1"/>
          <p:nvPr/>
        </p:nvSpPr>
        <p:spPr>
          <a:xfrm>
            <a:off x="365124" y="6120094"/>
            <a:ext cx="9828209" cy="138499"/>
          </a:xfrm>
          <a:prstGeom prst="rect">
            <a:avLst/>
          </a:prstGeom>
          <a:noFill/>
        </p:spPr>
        <p:txBody>
          <a:bodyPr wrap="square" lIns="121920" tIns="0" rIns="121920" bIns="0" rtlCol="0" anchor="b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/>
              </a:rPr>
              <a:t>Oriol A, et al. IMS. 2023; Abstract OA-49 </a:t>
            </a:r>
            <a:endParaRPr kumimoji="0" lang="de-DE" sz="9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3FB5E7-085C-733A-4552-2ED3EB8FA16F}"/>
              </a:ext>
            </a:extLst>
          </p:cNvPr>
          <p:cNvSpPr txBox="1"/>
          <p:nvPr/>
        </p:nvSpPr>
        <p:spPr>
          <a:xfrm>
            <a:off x="457307" y="1829239"/>
            <a:ext cx="10622868" cy="25324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3C3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 der weiteren Nachbeobachtung zeigten MeziVd und MeziKd bei Patienten mit RRMM eine 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adequate Wirksamkeit 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 allen getesteten Dosierungen mit einem 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kontrollierbaren Verträglichkeitsprofil</a:t>
            </a:r>
            <a:r>
              <a:rPr lang="de-DE" dirty="0">
                <a:solidFill>
                  <a:srgbClr val="000000"/>
                </a:solidFill>
                <a:latin typeface="Century Gothic" panose="020F0302020204030204"/>
              </a:rPr>
              <a:t>.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Die Ergebnisse stimmen mit den Beobachtungen aus bisherigen Untersuchungen überein.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3C3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Diese Daten unterstützen die weitere Untersuchung und Dosisoptimierung von 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Mezigdomid+Dexamethason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 Kombination 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mit 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Proteasom-Inhibitoren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in 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Phase 3-Studien.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15FA0F-B0B8-ADB4-576E-D3A520F1F4FA}"/>
              </a:ext>
            </a:extLst>
          </p:cNvPr>
          <p:cNvSpPr/>
          <p:nvPr/>
        </p:nvSpPr>
        <p:spPr>
          <a:xfrm>
            <a:off x="0" y="1928016"/>
            <a:ext cx="141895" cy="828000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2700000" scaled="1"/>
          </a:gra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847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B6CF6B8-0129-1BED-36A9-028ED7D6CA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4" y="1426669"/>
            <a:ext cx="11459591" cy="3945297"/>
          </a:xfrm>
        </p:spPr>
        <p:txBody>
          <a:bodyPr/>
          <a:lstStyle/>
          <a:p>
            <a:pPr marL="0" indent="0">
              <a:buNone/>
            </a:pPr>
            <a:r>
              <a:rPr lang="de-DE" sz="2000" b="1"/>
              <a:t>Studiendesign</a:t>
            </a:r>
            <a:endParaRPr lang="de-DE" b="1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813B0E-5EBD-CD8F-316A-6A134CAAB4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4722" y="6149614"/>
            <a:ext cx="10461137" cy="600504"/>
          </a:xfrm>
        </p:spPr>
        <p:txBody>
          <a:bodyPr/>
          <a:lstStyle/>
          <a:p>
            <a:r>
              <a:rPr lang="de-DE"/>
              <a:t>*Einschluss weiterer Patienten (n=93) in Kohorte 2 von 2021–2022, </a:t>
            </a:r>
            <a:r>
              <a:rPr lang="de-DE" baseline="30000"/>
              <a:t>†</a:t>
            </a:r>
            <a:r>
              <a:rPr lang="de-DE"/>
              <a:t> nur im ersten Zyklus, </a:t>
            </a:r>
            <a:r>
              <a:rPr lang="de-DE" baseline="30000"/>
              <a:t>‡</a:t>
            </a:r>
            <a:r>
              <a:rPr lang="de-DE"/>
              <a:t> nur im ersten Zyklus der Induktion, 27 mg/m² an Tag 1 und 2 des ersten Zyklus der Konsolidierung, nach Protokolländerung wurde die Dosis auf 56 mg/m² an Tag 1,8 und 15 geändert, </a:t>
            </a:r>
            <a:r>
              <a:rPr lang="de-DE" baseline="30000"/>
              <a:t>§</a:t>
            </a:r>
            <a:r>
              <a:rPr lang="de-DE"/>
              <a:t> 15 mg während des ersten Zyklus der Konsolidierung, </a:t>
            </a:r>
            <a:r>
              <a:rPr lang="de-DE" baseline="30000"/>
              <a:t>║</a:t>
            </a:r>
            <a:r>
              <a:rPr lang="de-DE"/>
              <a:t> 20 mg für Patienten &gt; 75 Jahren.</a:t>
            </a:r>
          </a:p>
          <a:p>
            <a:r>
              <a:rPr lang="de-DE"/>
              <a:t>ASZT: autologe Stammzelltransplantation; HDT: Hochdosis-Therapie; IsaKRd: Isatuximab, Carfilzomib, Lenalidomid, Dexamethason; ISS: International Staging System; MRD: minimale Resterkrankung; PFS: progressionsfreies Überleben, OS: Gesamtüberleben, ORR: Gesamtansprechen</a:t>
            </a:r>
            <a:br>
              <a:rPr lang="de-DE"/>
            </a:br>
            <a:r>
              <a:rPr lang="de-DE"/>
              <a:t>TE: transplantationsgeeignet; TI: nicht transplantationsgeeignet; ND HRMM: neu diagnostiziertes multiples Myelom mit Hochrisiko-Zytogenetik; VGPR: sehr gute partielle Remission.</a:t>
            </a:r>
          </a:p>
          <a:p>
            <a:r>
              <a:rPr lang="de-DE"/>
              <a:t>Protokoll und Amendment: </a:t>
            </a:r>
            <a:r>
              <a:rPr lang="en-NZ" sz="900">
                <a:hlinkClick r:id="rId3"/>
              </a:rPr>
              <a:t>Leypoldt LB, et al. IMS. 2023; Abstract OA-43</a:t>
            </a:r>
            <a:r>
              <a:rPr lang="en-NZ" sz="900"/>
              <a:t> und </a:t>
            </a:r>
            <a:r>
              <a:rPr lang="de-DE">
                <a:hlinkClick r:id="rId4"/>
              </a:rPr>
              <a:t>NCT03104842</a:t>
            </a:r>
            <a:r>
              <a:rPr lang="en-NZ" sz="900"/>
              <a:t>.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92DCDD0-7DB5-1919-CC22-E8B92D3C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1123384"/>
          </a:xfrm>
        </p:spPr>
        <p:txBody>
          <a:bodyPr/>
          <a:lstStyle/>
          <a:p>
            <a:r>
              <a:rPr lang="de-DE"/>
              <a:t>GMMG-CONCEPT-Studie</a:t>
            </a:r>
            <a:br>
              <a:rPr lang="de-DE"/>
            </a:br>
            <a:r>
              <a:rPr lang="de-DE" sz="2000"/>
              <a:t>IsaKRd bei Hochrisiko-Myelom (TI/TE)</a:t>
            </a:r>
            <a:br>
              <a:rPr lang="de-DE" sz="2000"/>
            </a:br>
            <a:endParaRPr lang="de-DE" sz="2000"/>
          </a:p>
        </p:txBody>
      </p:sp>
      <p:sp>
        <p:nvSpPr>
          <p:cNvPr id="5" name="Inhaltsplatzhalter 8">
            <a:extLst>
              <a:ext uri="{FF2B5EF4-FFF2-40B4-BE49-F238E27FC236}">
                <a16:creationId xmlns:a16="http://schemas.microsoft.com/office/drawing/2014/main" id="{72DF1F90-DD2F-2E3E-81B4-7EBDC06BFB72}"/>
              </a:ext>
            </a:extLst>
          </p:cNvPr>
          <p:cNvSpPr txBox="1">
            <a:spLocks/>
          </p:cNvSpPr>
          <p:nvPr/>
        </p:nvSpPr>
        <p:spPr bwMode="gray">
          <a:xfrm>
            <a:off x="377139" y="5412943"/>
            <a:ext cx="9109516" cy="3381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8313" indent="-178313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488" indent="-178313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84663" indent="-178313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accent1"/>
                </a:solidFill>
                <a:latin typeface="+mn-lt"/>
              </a:defRPr>
            </a:lvl3pPr>
            <a:lvl4pPr marL="985838" indent="-214313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157288" indent="-12858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1414463" indent="-12858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900">
                <a:solidFill>
                  <a:schemeClr val="tx1"/>
                </a:solidFill>
                <a:latin typeface="+mn-lt"/>
              </a:defRPr>
            </a:lvl6pPr>
            <a:lvl7pPr marL="1671638" indent="-12858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900">
                <a:solidFill>
                  <a:schemeClr val="tx1"/>
                </a:solidFill>
                <a:latin typeface="+mn-lt"/>
              </a:defRPr>
            </a:lvl7pPr>
            <a:lvl8pPr marL="1928813" indent="-12858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900">
                <a:solidFill>
                  <a:schemeClr val="tx1"/>
                </a:solidFill>
                <a:latin typeface="+mn-lt"/>
              </a:defRPr>
            </a:lvl8pPr>
            <a:lvl9pPr marL="2185988" indent="-12858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21917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63C3"/>
              </a:buClr>
              <a:buNone/>
              <a:defRPr/>
            </a:pPr>
            <a:r>
              <a:rPr lang="de-DE" sz="1333" b="1" kern="0" dirty="0"/>
              <a:t>Primärer Endpunkt</a:t>
            </a:r>
            <a:r>
              <a:rPr lang="de-DE" sz="1333" b="1" kern="0" baseline="30000" dirty="0"/>
              <a:t>: </a:t>
            </a:r>
            <a:r>
              <a:rPr lang="de-AT" sz="1333" kern="800" dirty="0">
                <a:cs typeface="Arial" panose="020B0604020202020204" pitchFamily="34" charset="0"/>
              </a:rPr>
              <a:t>MRD-Negativität (Durchflusszytometrie, 10</a:t>
            </a:r>
            <a:r>
              <a:rPr lang="de-AT" sz="1333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de-AT" sz="1333" kern="800" dirty="0">
                <a:cs typeface="Arial" panose="020B0604020202020204" pitchFamily="34" charset="0"/>
              </a:rPr>
              <a:t>) nach Konsolidierung</a:t>
            </a:r>
          </a:p>
          <a:p>
            <a:pPr marL="0" indent="0" defTabSz="121917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63C3"/>
              </a:buClr>
              <a:buNone/>
              <a:defRPr/>
            </a:pPr>
            <a:r>
              <a:rPr lang="de-AT" sz="1333" b="1" kern="800" dirty="0">
                <a:cs typeface="Arial" panose="020B0604020202020204" pitchFamily="34" charset="0"/>
              </a:rPr>
              <a:t>Sekundärer Endpunkt: </a:t>
            </a:r>
            <a:r>
              <a:rPr lang="de-AT" sz="1333" kern="800" dirty="0">
                <a:cs typeface="Arial" panose="020B0604020202020204" pitchFamily="34" charset="0"/>
              </a:rPr>
              <a:t>PFS </a:t>
            </a:r>
            <a:r>
              <a:rPr lang="de-AT" sz="1333" b="1" kern="800" dirty="0">
                <a:cs typeface="Arial" panose="020B0604020202020204" pitchFamily="34" charset="0"/>
              </a:rPr>
              <a:t>Tertiäre Endpunkte: </a:t>
            </a:r>
            <a:r>
              <a:rPr lang="de-AT" sz="1333" kern="800" dirty="0">
                <a:cs typeface="Arial" panose="020B0604020202020204" pitchFamily="34" charset="0"/>
              </a:rPr>
              <a:t>ORR, OS, Verträglichkeit</a:t>
            </a:r>
            <a:endParaRPr lang="de-DE" sz="1333" b="1" kern="0" dirty="0">
              <a:solidFill>
                <a:srgbClr val="0063C3"/>
              </a:solidFill>
            </a:endParaRPr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D5BA5ED5-25B7-1F52-CE45-81343B58F15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5408" y="1912628"/>
            <a:ext cx="1749012" cy="2686509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/>
          <a:lstStyle/>
          <a:p>
            <a:pPr algn="ctr" defTabSz="1219170">
              <a:spcAft>
                <a:spcPts val="400"/>
              </a:spcAft>
              <a:defRPr/>
            </a:pPr>
            <a:r>
              <a:rPr lang="en-US" sz="1400" b="1">
                <a:solidFill>
                  <a:srgbClr val="0063C3"/>
                </a:solidFill>
                <a:latin typeface="+mj-lt"/>
              </a:rPr>
              <a:t>ND HRMM</a:t>
            </a:r>
          </a:p>
          <a:p>
            <a:pPr defTabSz="1219170">
              <a:spcAft>
                <a:spcPts val="400"/>
              </a:spcAft>
              <a:defRPr/>
            </a:pPr>
            <a:r>
              <a:rPr lang="de-AT" sz="1200">
                <a:solidFill>
                  <a:srgbClr val="000000"/>
                </a:solidFill>
                <a:latin typeface="+mj-lt"/>
              </a:rPr>
              <a:t>TE &amp; TI</a:t>
            </a:r>
          </a:p>
          <a:p>
            <a:pPr defTabSz="1219170">
              <a:spcAft>
                <a:spcPts val="400"/>
              </a:spcAft>
              <a:defRPr/>
            </a:pPr>
            <a:r>
              <a:rPr lang="de-AT" sz="1200">
                <a:solidFill>
                  <a:srgbClr val="000000"/>
                </a:solidFill>
                <a:latin typeface="+mj-lt"/>
              </a:rPr>
              <a:t>Hochrisiko-Myelom:</a:t>
            </a:r>
          </a:p>
          <a:p>
            <a:pPr marL="228594" indent="-228594" defTabSz="121917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de-DE" sz="1200">
                <a:solidFill>
                  <a:srgbClr val="000000"/>
                </a:solidFill>
                <a:latin typeface="+mj-lt"/>
              </a:rPr>
              <a:t>≥ 1 der folgenden: del(17p), t(4;14), t(14;16) und/oder</a:t>
            </a:r>
            <a:br>
              <a:rPr lang="de-DE" sz="1200">
                <a:solidFill>
                  <a:srgbClr val="000000"/>
                </a:solidFill>
                <a:latin typeface="+mj-lt"/>
              </a:rPr>
            </a:br>
            <a:r>
              <a:rPr lang="de-DE" sz="1200">
                <a:solidFill>
                  <a:srgbClr val="000000"/>
                </a:solidFill>
                <a:latin typeface="+mj-lt"/>
              </a:rPr>
              <a:t>&gt; 3 Kopien 1q21</a:t>
            </a:r>
          </a:p>
          <a:p>
            <a:pPr marL="228594" indent="-228594" defTabSz="121917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de-DE" sz="1200">
                <a:solidFill>
                  <a:srgbClr val="000000"/>
                </a:solidFill>
                <a:latin typeface="+mj-lt"/>
              </a:rPr>
              <a:t>ISS II oder III </a:t>
            </a:r>
            <a:endParaRPr lang="de-AT" sz="1200">
              <a:solidFill>
                <a:srgbClr val="000000"/>
              </a:solidFill>
              <a:latin typeface="+mj-lt"/>
            </a:endParaRPr>
          </a:p>
          <a:p>
            <a:pPr algn="ctr" defTabSz="1219170">
              <a:spcAft>
                <a:spcPts val="400"/>
              </a:spcAft>
              <a:defRPr/>
            </a:pPr>
            <a:r>
              <a:rPr lang="de-AT" sz="1200">
                <a:solidFill>
                  <a:srgbClr val="000000"/>
                </a:solidFill>
                <a:latin typeface="+mj-lt"/>
              </a:rPr>
              <a:t>n = 153</a:t>
            </a:r>
          </a:p>
        </p:txBody>
      </p:sp>
      <p:sp>
        <p:nvSpPr>
          <p:cNvPr id="7" name="Arrow: Pentagon 3">
            <a:extLst>
              <a:ext uri="{FF2B5EF4-FFF2-40B4-BE49-F238E27FC236}">
                <a16:creationId xmlns:a16="http://schemas.microsoft.com/office/drawing/2014/main" id="{576D5576-78DF-BE70-C4F9-57AF6DAE5DFB}"/>
              </a:ext>
            </a:extLst>
          </p:cNvPr>
          <p:cNvSpPr/>
          <p:nvPr/>
        </p:nvSpPr>
        <p:spPr bwMode="auto">
          <a:xfrm>
            <a:off x="3108192" y="1917101"/>
            <a:ext cx="2985180" cy="523220"/>
          </a:xfrm>
          <a:prstGeom prst="homePlat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IsaKRd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b="1">
                <a:solidFill>
                  <a:schemeClr val="bg1"/>
                </a:solidFill>
                <a:latin typeface="+mj-lt"/>
              </a:rPr>
              <a:t>6 Zyklen</a:t>
            </a:r>
            <a:endParaRPr kumimoji="0" lang="de-DE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48262A7-5034-F48C-ABB4-E5CCB3A035B0}"/>
              </a:ext>
            </a:extLst>
          </p:cNvPr>
          <p:cNvSpPr/>
          <p:nvPr/>
        </p:nvSpPr>
        <p:spPr bwMode="auto">
          <a:xfrm>
            <a:off x="3108191" y="2522124"/>
            <a:ext cx="2669871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Mobilisierung der Stammzellen nach Zyklus 3</a:t>
            </a:r>
            <a:endParaRPr kumimoji="0" lang="de-DE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Arrow: Pentagon 5">
            <a:extLst>
              <a:ext uri="{FF2B5EF4-FFF2-40B4-BE49-F238E27FC236}">
                <a16:creationId xmlns:a16="http://schemas.microsoft.com/office/drawing/2014/main" id="{39EA850B-218C-0F76-5A1E-C9FCA33E7D23}"/>
              </a:ext>
            </a:extLst>
          </p:cNvPr>
          <p:cNvSpPr/>
          <p:nvPr/>
        </p:nvSpPr>
        <p:spPr bwMode="auto">
          <a:xfrm>
            <a:off x="3108191" y="3067572"/>
            <a:ext cx="3975539" cy="523220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IsaKRd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b="1">
                <a:solidFill>
                  <a:schemeClr val="bg1"/>
                </a:solidFill>
                <a:latin typeface="+mj-lt"/>
              </a:rPr>
              <a:t>8 Zyklen</a:t>
            </a:r>
            <a:endParaRPr kumimoji="0" lang="de-DE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17B14D9-796E-B684-CD62-E66EF6266242}"/>
              </a:ext>
            </a:extLst>
          </p:cNvPr>
          <p:cNvSpPr/>
          <p:nvPr/>
        </p:nvSpPr>
        <p:spPr bwMode="auto">
          <a:xfrm>
            <a:off x="6307807" y="1920544"/>
            <a:ext cx="663963" cy="52322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HDT +</a:t>
            </a:r>
            <a:br>
              <a:rPr kumimoji="0" lang="de-AT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</a:br>
            <a:r>
              <a:rPr kumimoji="0" lang="de-AT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ASZT</a:t>
            </a:r>
            <a:endParaRPr kumimoji="0" lang="de-DE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Arrow: Pentagon 7">
            <a:extLst>
              <a:ext uri="{FF2B5EF4-FFF2-40B4-BE49-F238E27FC236}">
                <a16:creationId xmlns:a16="http://schemas.microsoft.com/office/drawing/2014/main" id="{2FF8CD61-2F47-CA7F-E9DB-D516312AF5B6}"/>
              </a:ext>
            </a:extLst>
          </p:cNvPr>
          <p:cNvSpPr/>
          <p:nvPr/>
        </p:nvSpPr>
        <p:spPr bwMode="auto">
          <a:xfrm>
            <a:off x="1910702" y="2654456"/>
            <a:ext cx="499485" cy="400110"/>
          </a:xfrm>
          <a:prstGeom prst="homePlat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E73F89E3-3166-C84D-7F53-F7094992D927}"/>
              </a:ext>
            </a:extLst>
          </p:cNvPr>
          <p:cNvSpPr txBox="1"/>
          <p:nvPr/>
        </p:nvSpPr>
        <p:spPr>
          <a:xfrm>
            <a:off x="3058658" y="2783201"/>
            <a:ext cx="2569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/>
              <a:t>28-tägige Zyklen</a:t>
            </a:r>
            <a:endParaRPr lang="de-DE" sz="1100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21948C8F-0A35-95DC-59E7-53293219EDA4}"/>
              </a:ext>
            </a:extLst>
          </p:cNvPr>
          <p:cNvSpPr txBox="1"/>
          <p:nvPr/>
        </p:nvSpPr>
        <p:spPr>
          <a:xfrm>
            <a:off x="2289528" y="1826726"/>
            <a:ext cx="16461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/>
              <a:t>Arm A</a:t>
            </a:r>
          </a:p>
          <a:p>
            <a:r>
              <a:rPr lang="de-AT" sz="1000"/>
              <a:t>TE und </a:t>
            </a:r>
          </a:p>
          <a:p>
            <a:r>
              <a:rPr lang="de-AT" sz="1000"/>
              <a:t>≤ 70 Jahre</a:t>
            </a:r>
          </a:p>
          <a:p>
            <a:r>
              <a:rPr lang="de-AT" sz="1000"/>
              <a:t>n = 127*</a:t>
            </a:r>
            <a:endParaRPr lang="de-DE" sz="1000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CB5C8D88-3124-A0B2-6F7F-6FFCEFB0CFBE}"/>
              </a:ext>
            </a:extLst>
          </p:cNvPr>
          <p:cNvSpPr txBox="1"/>
          <p:nvPr/>
        </p:nvSpPr>
        <p:spPr>
          <a:xfrm>
            <a:off x="2308354" y="2976812"/>
            <a:ext cx="16461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/>
              <a:t>Arm B</a:t>
            </a:r>
          </a:p>
          <a:p>
            <a:r>
              <a:rPr lang="de-AT" sz="1000"/>
              <a:t>TI oder</a:t>
            </a:r>
          </a:p>
          <a:p>
            <a:r>
              <a:rPr lang="de-AT" sz="1000"/>
              <a:t>&gt; 70 Jahre</a:t>
            </a:r>
          </a:p>
          <a:p>
            <a:r>
              <a:rPr lang="de-AT" sz="1000"/>
              <a:t>n = 26</a:t>
            </a:r>
            <a:endParaRPr lang="de-DE" sz="1000"/>
          </a:p>
        </p:txBody>
      </p:sp>
      <p:sp>
        <p:nvSpPr>
          <p:cNvPr id="15" name="Arrow: Pentagon 11">
            <a:extLst>
              <a:ext uri="{FF2B5EF4-FFF2-40B4-BE49-F238E27FC236}">
                <a16:creationId xmlns:a16="http://schemas.microsoft.com/office/drawing/2014/main" id="{181BEE6C-CC26-96E6-E8D0-78D934EE352E}"/>
              </a:ext>
            </a:extLst>
          </p:cNvPr>
          <p:cNvSpPr/>
          <p:nvPr/>
        </p:nvSpPr>
        <p:spPr bwMode="auto">
          <a:xfrm>
            <a:off x="7399040" y="1912628"/>
            <a:ext cx="2189169" cy="523220"/>
          </a:xfrm>
          <a:prstGeom prst="homePlat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IsaKRd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b="1">
                <a:solidFill>
                  <a:schemeClr val="bg1"/>
                </a:solidFill>
                <a:latin typeface="+mj-lt"/>
              </a:rPr>
              <a:t>4 Zyklen</a:t>
            </a:r>
            <a:endParaRPr kumimoji="0" lang="de-DE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6" name="Arrow: Pentagon 12">
            <a:extLst>
              <a:ext uri="{FF2B5EF4-FFF2-40B4-BE49-F238E27FC236}">
                <a16:creationId xmlns:a16="http://schemas.microsoft.com/office/drawing/2014/main" id="{CFA78FAE-4A4C-F8CF-5A71-59A5E0AA5377}"/>
              </a:ext>
            </a:extLst>
          </p:cNvPr>
          <p:cNvSpPr/>
          <p:nvPr/>
        </p:nvSpPr>
        <p:spPr bwMode="auto">
          <a:xfrm>
            <a:off x="7399041" y="3061515"/>
            <a:ext cx="2189168" cy="523220"/>
          </a:xfrm>
          <a:prstGeom prst="homePlat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IsaKRd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b="1">
                <a:solidFill>
                  <a:schemeClr val="bg1"/>
                </a:solidFill>
                <a:latin typeface="+mj-lt"/>
              </a:rPr>
              <a:t>4 Zyklen</a:t>
            </a:r>
            <a:endParaRPr kumimoji="0" lang="de-DE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894CB6EF-12E9-5D17-2827-9BECA2A32728}"/>
              </a:ext>
            </a:extLst>
          </p:cNvPr>
          <p:cNvSpPr txBox="1"/>
          <p:nvPr/>
        </p:nvSpPr>
        <p:spPr>
          <a:xfrm>
            <a:off x="7333741" y="2752956"/>
            <a:ext cx="2569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/>
              <a:t>28-tägige Zyklen</a:t>
            </a:r>
            <a:endParaRPr lang="de-DE" sz="1100"/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972E49F7-6D8D-9737-5A16-2967A6A5B37B}"/>
              </a:ext>
            </a:extLst>
          </p:cNvPr>
          <p:cNvSpPr txBox="1"/>
          <p:nvPr/>
        </p:nvSpPr>
        <p:spPr>
          <a:xfrm>
            <a:off x="3097158" y="1615976"/>
            <a:ext cx="15292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300"/>
              <a:t>Induktion</a:t>
            </a:r>
            <a:endParaRPr lang="de-DE" sz="1300"/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2A70229D-AB74-10DB-894C-87D16C612BF5}"/>
              </a:ext>
            </a:extLst>
          </p:cNvPr>
          <p:cNvSpPr txBox="1"/>
          <p:nvPr/>
        </p:nvSpPr>
        <p:spPr>
          <a:xfrm>
            <a:off x="7388505" y="1610717"/>
            <a:ext cx="22201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300"/>
              <a:t>Konsolidierung</a:t>
            </a:r>
            <a:endParaRPr lang="de-DE" sz="1300"/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F10777E2-0F79-6162-ECBF-AC51AE4970D7}"/>
              </a:ext>
            </a:extLst>
          </p:cNvPr>
          <p:cNvSpPr txBox="1"/>
          <p:nvPr/>
        </p:nvSpPr>
        <p:spPr>
          <a:xfrm>
            <a:off x="9878019" y="1599821"/>
            <a:ext cx="22201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300"/>
              <a:t>Erhaltung</a:t>
            </a:r>
            <a:endParaRPr lang="de-DE" sz="1300"/>
          </a:p>
        </p:txBody>
      </p:sp>
      <p:sp>
        <p:nvSpPr>
          <p:cNvPr id="21" name="Arrow: Pentagon 17">
            <a:extLst>
              <a:ext uri="{FF2B5EF4-FFF2-40B4-BE49-F238E27FC236}">
                <a16:creationId xmlns:a16="http://schemas.microsoft.com/office/drawing/2014/main" id="{C65C02A4-D986-590E-4DDD-12B5233E4152}"/>
              </a:ext>
            </a:extLst>
          </p:cNvPr>
          <p:cNvSpPr/>
          <p:nvPr/>
        </p:nvSpPr>
        <p:spPr bwMode="auto">
          <a:xfrm>
            <a:off x="9903520" y="1906876"/>
            <a:ext cx="2056656" cy="523220"/>
          </a:xfrm>
          <a:prstGeom prst="homePlat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IsaKR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b="1">
                <a:solidFill>
                  <a:schemeClr val="bg1"/>
                </a:solidFill>
                <a:latin typeface="+mj-lt"/>
              </a:rPr>
              <a:t>26 Zyklen</a:t>
            </a:r>
            <a:endParaRPr kumimoji="0" lang="de-DE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2" name="Arrow: Pentagon 18">
            <a:extLst>
              <a:ext uri="{FF2B5EF4-FFF2-40B4-BE49-F238E27FC236}">
                <a16:creationId xmlns:a16="http://schemas.microsoft.com/office/drawing/2014/main" id="{AC09D2E6-4372-5798-776E-9D24681B80CB}"/>
              </a:ext>
            </a:extLst>
          </p:cNvPr>
          <p:cNvSpPr/>
          <p:nvPr/>
        </p:nvSpPr>
        <p:spPr bwMode="auto">
          <a:xfrm>
            <a:off x="9903520" y="3061515"/>
            <a:ext cx="2056656" cy="523220"/>
          </a:xfrm>
          <a:prstGeom prst="homePlat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IsaKR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b="1">
                <a:solidFill>
                  <a:schemeClr val="bg1"/>
                </a:solidFill>
                <a:latin typeface="+mj-lt"/>
              </a:rPr>
              <a:t>26 Zyklen</a:t>
            </a:r>
            <a:endParaRPr kumimoji="0" lang="de-DE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9254CDCF-26D9-A852-16EF-2E85450ED14A}"/>
              </a:ext>
            </a:extLst>
          </p:cNvPr>
          <p:cNvSpPr txBox="1"/>
          <p:nvPr/>
        </p:nvSpPr>
        <p:spPr>
          <a:xfrm>
            <a:off x="9903520" y="2749110"/>
            <a:ext cx="216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/>
              <a:t>28-tägige Zyklen</a:t>
            </a:r>
            <a:endParaRPr lang="de-DE" sz="1100"/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D9AA2992-75FC-BA4A-9238-5D278FDBEC78}"/>
              </a:ext>
            </a:extLst>
          </p:cNvPr>
          <p:cNvSpPr txBox="1"/>
          <p:nvPr/>
        </p:nvSpPr>
        <p:spPr>
          <a:xfrm>
            <a:off x="2018259" y="3701403"/>
            <a:ext cx="152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/>
              <a:t>Induktion/ Konsolidierung</a:t>
            </a:r>
            <a:endParaRPr lang="de-DE" sz="1200"/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2A1F7AB5-8566-D055-A3FC-87C60A0DBA77}"/>
              </a:ext>
            </a:extLst>
          </p:cNvPr>
          <p:cNvSpPr txBox="1"/>
          <p:nvPr/>
        </p:nvSpPr>
        <p:spPr>
          <a:xfrm>
            <a:off x="3119547" y="3707935"/>
            <a:ext cx="1529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/>
              <a:t>Woche 1</a:t>
            </a:r>
            <a:endParaRPr lang="de-DE" sz="1200"/>
          </a:p>
        </p:txBody>
      </p:sp>
      <p:sp>
        <p:nvSpPr>
          <p:cNvPr id="26" name="TextBox 22">
            <a:extLst>
              <a:ext uri="{FF2B5EF4-FFF2-40B4-BE49-F238E27FC236}">
                <a16:creationId xmlns:a16="http://schemas.microsoft.com/office/drawing/2014/main" id="{64BE9A79-81B2-9849-7E29-319DF27B47C2}"/>
              </a:ext>
            </a:extLst>
          </p:cNvPr>
          <p:cNvSpPr txBox="1"/>
          <p:nvPr/>
        </p:nvSpPr>
        <p:spPr>
          <a:xfrm>
            <a:off x="4001027" y="3702752"/>
            <a:ext cx="1529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/>
              <a:t>Woche 2</a:t>
            </a:r>
            <a:endParaRPr lang="de-DE" sz="1200"/>
          </a:p>
        </p:txBody>
      </p:sp>
      <p:sp>
        <p:nvSpPr>
          <p:cNvPr id="27" name="TextBox 23">
            <a:extLst>
              <a:ext uri="{FF2B5EF4-FFF2-40B4-BE49-F238E27FC236}">
                <a16:creationId xmlns:a16="http://schemas.microsoft.com/office/drawing/2014/main" id="{2E06846E-D01B-6542-90A3-FDD827350590}"/>
              </a:ext>
            </a:extLst>
          </p:cNvPr>
          <p:cNvSpPr txBox="1"/>
          <p:nvPr/>
        </p:nvSpPr>
        <p:spPr>
          <a:xfrm>
            <a:off x="4924013" y="3707934"/>
            <a:ext cx="1529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/>
              <a:t>Woche 3</a:t>
            </a:r>
            <a:endParaRPr lang="de-DE" sz="1200"/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1DF041CF-65B8-CA01-5610-0C50EB07BA39}"/>
              </a:ext>
            </a:extLst>
          </p:cNvPr>
          <p:cNvSpPr txBox="1"/>
          <p:nvPr/>
        </p:nvSpPr>
        <p:spPr>
          <a:xfrm>
            <a:off x="5765006" y="3707933"/>
            <a:ext cx="1529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/>
              <a:t>Woche 4</a:t>
            </a:r>
            <a:endParaRPr lang="de-DE" sz="1200"/>
          </a:p>
        </p:txBody>
      </p:sp>
      <p:sp>
        <p:nvSpPr>
          <p:cNvPr id="29" name="TextBox 70">
            <a:extLst>
              <a:ext uri="{FF2B5EF4-FFF2-40B4-BE49-F238E27FC236}">
                <a16:creationId xmlns:a16="http://schemas.microsoft.com/office/drawing/2014/main" id="{526CFC97-DD31-F26F-9B63-D8A156C841E2}"/>
              </a:ext>
            </a:extLst>
          </p:cNvPr>
          <p:cNvSpPr txBox="1"/>
          <p:nvPr/>
        </p:nvSpPr>
        <p:spPr>
          <a:xfrm>
            <a:off x="8036098" y="3748692"/>
            <a:ext cx="1529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/>
              <a:t>Woche 1</a:t>
            </a:r>
            <a:endParaRPr lang="de-DE" sz="1200"/>
          </a:p>
        </p:txBody>
      </p:sp>
      <p:sp>
        <p:nvSpPr>
          <p:cNvPr id="30" name="TextBox 71">
            <a:extLst>
              <a:ext uri="{FF2B5EF4-FFF2-40B4-BE49-F238E27FC236}">
                <a16:creationId xmlns:a16="http://schemas.microsoft.com/office/drawing/2014/main" id="{C8E52E85-BB86-BCD3-F0CB-84876973A4DB}"/>
              </a:ext>
            </a:extLst>
          </p:cNvPr>
          <p:cNvSpPr txBox="1"/>
          <p:nvPr/>
        </p:nvSpPr>
        <p:spPr>
          <a:xfrm>
            <a:off x="8917578" y="3743509"/>
            <a:ext cx="1529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/>
              <a:t>Woche 2</a:t>
            </a:r>
            <a:endParaRPr lang="de-DE" sz="1200"/>
          </a:p>
        </p:txBody>
      </p:sp>
      <p:sp>
        <p:nvSpPr>
          <p:cNvPr id="31" name="TextBox 72">
            <a:extLst>
              <a:ext uri="{FF2B5EF4-FFF2-40B4-BE49-F238E27FC236}">
                <a16:creationId xmlns:a16="http://schemas.microsoft.com/office/drawing/2014/main" id="{CCC8BC32-9F88-7F33-89C2-1F16D686B605}"/>
              </a:ext>
            </a:extLst>
          </p:cNvPr>
          <p:cNvSpPr txBox="1"/>
          <p:nvPr/>
        </p:nvSpPr>
        <p:spPr>
          <a:xfrm>
            <a:off x="9840564" y="3748691"/>
            <a:ext cx="1529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/>
              <a:t>Woche 3</a:t>
            </a:r>
            <a:endParaRPr lang="de-DE" sz="1200"/>
          </a:p>
        </p:txBody>
      </p:sp>
      <p:sp>
        <p:nvSpPr>
          <p:cNvPr id="32" name="TextBox 73">
            <a:extLst>
              <a:ext uri="{FF2B5EF4-FFF2-40B4-BE49-F238E27FC236}">
                <a16:creationId xmlns:a16="http://schemas.microsoft.com/office/drawing/2014/main" id="{78A65299-FF6E-ACAC-D123-22C2EF94C516}"/>
              </a:ext>
            </a:extLst>
          </p:cNvPr>
          <p:cNvSpPr txBox="1"/>
          <p:nvPr/>
        </p:nvSpPr>
        <p:spPr>
          <a:xfrm>
            <a:off x="10681557" y="37486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/>
              <a:t>Woche 4</a:t>
            </a:r>
            <a:endParaRPr lang="de-DE" sz="1200"/>
          </a:p>
        </p:txBody>
      </p:sp>
      <p:cxnSp>
        <p:nvCxnSpPr>
          <p:cNvPr id="33" name="Straight Connector 74">
            <a:extLst>
              <a:ext uri="{FF2B5EF4-FFF2-40B4-BE49-F238E27FC236}">
                <a16:creationId xmlns:a16="http://schemas.microsoft.com/office/drawing/2014/main" id="{11E98BF4-B71B-1D91-A578-C01541CE0453}"/>
              </a:ext>
            </a:extLst>
          </p:cNvPr>
          <p:cNvCxnSpPr>
            <a:cxnSpLocks/>
          </p:cNvCxnSpPr>
          <p:nvPr/>
        </p:nvCxnSpPr>
        <p:spPr bwMode="auto">
          <a:xfrm>
            <a:off x="8415405" y="4100894"/>
            <a:ext cx="335914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4" name="Straight Connector 75">
            <a:extLst>
              <a:ext uri="{FF2B5EF4-FFF2-40B4-BE49-F238E27FC236}">
                <a16:creationId xmlns:a16="http://schemas.microsoft.com/office/drawing/2014/main" id="{3EF6E926-E691-3FFB-E17B-1F4C5B3C6851}"/>
              </a:ext>
            </a:extLst>
          </p:cNvPr>
          <p:cNvCxnSpPr>
            <a:cxnSpLocks/>
          </p:cNvCxnSpPr>
          <p:nvPr/>
        </p:nvCxnSpPr>
        <p:spPr bwMode="auto">
          <a:xfrm flipV="1">
            <a:off x="8415405" y="3996242"/>
            <a:ext cx="0" cy="1046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76">
            <a:extLst>
              <a:ext uri="{FF2B5EF4-FFF2-40B4-BE49-F238E27FC236}">
                <a16:creationId xmlns:a16="http://schemas.microsoft.com/office/drawing/2014/main" id="{61B08C03-A918-C492-F930-6C23EAFACE7E}"/>
              </a:ext>
            </a:extLst>
          </p:cNvPr>
          <p:cNvCxnSpPr>
            <a:cxnSpLocks/>
          </p:cNvCxnSpPr>
          <p:nvPr/>
        </p:nvCxnSpPr>
        <p:spPr bwMode="auto">
          <a:xfrm flipV="1">
            <a:off x="9359677" y="3996242"/>
            <a:ext cx="0" cy="1046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77">
            <a:extLst>
              <a:ext uri="{FF2B5EF4-FFF2-40B4-BE49-F238E27FC236}">
                <a16:creationId xmlns:a16="http://schemas.microsoft.com/office/drawing/2014/main" id="{8C709CF0-5293-1013-C915-29EE569F411B}"/>
              </a:ext>
            </a:extLst>
          </p:cNvPr>
          <p:cNvCxnSpPr>
            <a:cxnSpLocks/>
          </p:cNvCxnSpPr>
          <p:nvPr/>
        </p:nvCxnSpPr>
        <p:spPr bwMode="auto">
          <a:xfrm flipV="1">
            <a:off x="10261060" y="3996242"/>
            <a:ext cx="0" cy="1046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78">
            <a:extLst>
              <a:ext uri="{FF2B5EF4-FFF2-40B4-BE49-F238E27FC236}">
                <a16:creationId xmlns:a16="http://schemas.microsoft.com/office/drawing/2014/main" id="{DD06A294-BC32-5ACD-013A-B9288048F655}"/>
              </a:ext>
            </a:extLst>
          </p:cNvPr>
          <p:cNvCxnSpPr>
            <a:cxnSpLocks/>
          </p:cNvCxnSpPr>
          <p:nvPr/>
        </p:nvCxnSpPr>
        <p:spPr bwMode="auto">
          <a:xfrm>
            <a:off x="11088340" y="3996242"/>
            <a:ext cx="0" cy="1046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79">
            <a:extLst>
              <a:ext uri="{FF2B5EF4-FFF2-40B4-BE49-F238E27FC236}">
                <a16:creationId xmlns:a16="http://schemas.microsoft.com/office/drawing/2014/main" id="{44734832-B198-9FE1-9F47-B1A8D2D4BDE4}"/>
              </a:ext>
            </a:extLst>
          </p:cNvPr>
          <p:cNvSpPr txBox="1"/>
          <p:nvPr/>
        </p:nvSpPr>
        <p:spPr>
          <a:xfrm>
            <a:off x="7133042" y="3874185"/>
            <a:ext cx="1529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/>
              <a:t>Erhaltung</a:t>
            </a:r>
            <a:endParaRPr lang="de-DE" sz="1200"/>
          </a:p>
        </p:txBody>
      </p:sp>
      <p:sp>
        <p:nvSpPr>
          <p:cNvPr id="39" name="TextBox 80">
            <a:extLst>
              <a:ext uri="{FF2B5EF4-FFF2-40B4-BE49-F238E27FC236}">
                <a16:creationId xmlns:a16="http://schemas.microsoft.com/office/drawing/2014/main" id="{B463B56D-8643-1189-9048-A284DCBA02A1}"/>
              </a:ext>
            </a:extLst>
          </p:cNvPr>
          <p:cNvSpPr txBox="1"/>
          <p:nvPr/>
        </p:nvSpPr>
        <p:spPr>
          <a:xfrm>
            <a:off x="2014780" y="4102768"/>
            <a:ext cx="3881523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"/>
              </a:spcAft>
            </a:pPr>
            <a:r>
              <a:rPr lang="de-AT" sz="1200">
                <a:solidFill>
                  <a:srgbClr val="42A2FF"/>
                </a:solidFill>
              </a:rPr>
              <a:t>Isa 10 mg/kg	  </a:t>
            </a:r>
            <a:r>
              <a:rPr lang="de-AT" sz="1200"/>
              <a:t>	</a:t>
            </a:r>
          </a:p>
          <a:p>
            <a:pPr>
              <a:spcAft>
                <a:spcPts val="150"/>
              </a:spcAft>
            </a:pPr>
            <a:r>
              <a:rPr lang="de-AT" sz="1200">
                <a:solidFill>
                  <a:schemeClr val="tx1">
                    <a:lumMod val="75000"/>
                    <a:lumOff val="25000"/>
                  </a:schemeClr>
                </a:solidFill>
              </a:rPr>
              <a:t>K 20 mg/m²</a:t>
            </a:r>
          </a:p>
          <a:p>
            <a:pPr>
              <a:spcAft>
                <a:spcPts val="150"/>
              </a:spcAft>
            </a:pPr>
            <a:r>
              <a:rPr lang="de-AT" sz="1200">
                <a:solidFill>
                  <a:schemeClr val="tx1">
                    <a:lumMod val="75000"/>
                    <a:lumOff val="25000"/>
                  </a:schemeClr>
                </a:solidFill>
              </a:rPr>
              <a:t>K 36 mg/m²</a:t>
            </a:r>
            <a:r>
              <a:rPr lang="de-AT" sz="1200" b="1" kern="12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Adobe Devanagari" panose="02040503050201020203" pitchFamily="18" charset="0"/>
              </a:rPr>
              <a:t>‡</a:t>
            </a:r>
            <a:endParaRPr lang="de-AT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50"/>
              </a:spcAft>
            </a:pPr>
            <a:r>
              <a:rPr lang="de-AT" sz="1200">
                <a:solidFill>
                  <a:schemeClr val="accent2">
                    <a:lumMod val="75000"/>
                  </a:schemeClr>
                </a:solidFill>
              </a:rPr>
              <a:t>R 25 mg</a:t>
            </a:r>
            <a:r>
              <a:rPr lang="de-AT" sz="1200" baseline="30000">
                <a:solidFill>
                  <a:schemeClr val="accent2">
                    <a:lumMod val="75000"/>
                  </a:schemeClr>
                </a:solidFill>
              </a:rPr>
              <a:t>§</a:t>
            </a:r>
          </a:p>
          <a:p>
            <a:pPr>
              <a:spcAft>
                <a:spcPts val="150"/>
              </a:spcAft>
            </a:pPr>
            <a:r>
              <a:rPr lang="de-AT" sz="1200">
                <a:solidFill>
                  <a:srgbClr val="7030A0"/>
                </a:solidFill>
              </a:rPr>
              <a:t>d 40 mg</a:t>
            </a:r>
            <a:r>
              <a:rPr lang="de-AT" sz="1200" baseline="30000">
                <a:solidFill>
                  <a:srgbClr val="7030A0"/>
                </a:solidFill>
              </a:rPr>
              <a:t>║</a:t>
            </a:r>
            <a:endParaRPr lang="de-DE" sz="1200" baseline="30000">
              <a:solidFill>
                <a:srgbClr val="7030A0"/>
              </a:solidFill>
            </a:endParaRPr>
          </a:p>
        </p:txBody>
      </p:sp>
      <p:cxnSp>
        <p:nvCxnSpPr>
          <p:cNvPr id="40" name="Straight Connector 81">
            <a:extLst>
              <a:ext uri="{FF2B5EF4-FFF2-40B4-BE49-F238E27FC236}">
                <a16:creationId xmlns:a16="http://schemas.microsoft.com/office/drawing/2014/main" id="{849B6834-A9B6-23FD-6D75-2E33F20F2D3E}"/>
              </a:ext>
            </a:extLst>
          </p:cNvPr>
          <p:cNvCxnSpPr>
            <a:cxnSpLocks/>
          </p:cNvCxnSpPr>
          <p:nvPr/>
        </p:nvCxnSpPr>
        <p:spPr bwMode="auto">
          <a:xfrm>
            <a:off x="3420511" y="4053599"/>
            <a:ext cx="335914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Straight Connector 82">
            <a:extLst>
              <a:ext uri="{FF2B5EF4-FFF2-40B4-BE49-F238E27FC236}">
                <a16:creationId xmlns:a16="http://schemas.microsoft.com/office/drawing/2014/main" id="{4D55BF05-FC3B-7D5D-5622-7E83F5E7A91E}"/>
              </a:ext>
            </a:extLst>
          </p:cNvPr>
          <p:cNvCxnSpPr>
            <a:cxnSpLocks/>
          </p:cNvCxnSpPr>
          <p:nvPr/>
        </p:nvCxnSpPr>
        <p:spPr bwMode="auto">
          <a:xfrm flipV="1">
            <a:off x="4364783" y="3948947"/>
            <a:ext cx="0" cy="1046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83">
            <a:extLst>
              <a:ext uri="{FF2B5EF4-FFF2-40B4-BE49-F238E27FC236}">
                <a16:creationId xmlns:a16="http://schemas.microsoft.com/office/drawing/2014/main" id="{4EC3DE79-78E0-3AED-7411-8368F62E54BB}"/>
              </a:ext>
            </a:extLst>
          </p:cNvPr>
          <p:cNvCxnSpPr>
            <a:cxnSpLocks/>
          </p:cNvCxnSpPr>
          <p:nvPr/>
        </p:nvCxnSpPr>
        <p:spPr bwMode="auto">
          <a:xfrm flipV="1">
            <a:off x="5266166" y="3948947"/>
            <a:ext cx="0" cy="1046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84">
            <a:extLst>
              <a:ext uri="{FF2B5EF4-FFF2-40B4-BE49-F238E27FC236}">
                <a16:creationId xmlns:a16="http://schemas.microsoft.com/office/drawing/2014/main" id="{F70FFA1C-1222-F248-E3C6-0F0089CCA66E}"/>
              </a:ext>
            </a:extLst>
          </p:cNvPr>
          <p:cNvCxnSpPr>
            <a:cxnSpLocks/>
          </p:cNvCxnSpPr>
          <p:nvPr/>
        </p:nvCxnSpPr>
        <p:spPr bwMode="auto">
          <a:xfrm>
            <a:off x="6093446" y="3948947"/>
            <a:ext cx="0" cy="1046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85">
            <a:extLst>
              <a:ext uri="{FF2B5EF4-FFF2-40B4-BE49-F238E27FC236}">
                <a16:creationId xmlns:a16="http://schemas.microsoft.com/office/drawing/2014/main" id="{FE3449E1-0B23-D33E-1081-97F38ED030DB}"/>
              </a:ext>
            </a:extLst>
          </p:cNvPr>
          <p:cNvCxnSpPr>
            <a:cxnSpLocks/>
          </p:cNvCxnSpPr>
          <p:nvPr/>
        </p:nvCxnSpPr>
        <p:spPr bwMode="auto">
          <a:xfrm flipV="1">
            <a:off x="3420511" y="3956830"/>
            <a:ext cx="0" cy="1046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5" name="Table 91">
            <a:extLst>
              <a:ext uri="{FF2B5EF4-FFF2-40B4-BE49-F238E27FC236}">
                <a16:creationId xmlns:a16="http://schemas.microsoft.com/office/drawing/2014/main" id="{849C480F-4D66-4D83-9134-38E58282F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136283"/>
              </p:ext>
            </p:extLst>
          </p:nvPr>
        </p:nvGraphicFramePr>
        <p:xfrm>
          <a:off x="3344909" y="4136125"/>
          <a:ext cx="3392848" cy="1029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6015">
                  <a:extLst>
                    <a:ext uri="{9D8B030D-6E8A-4147-A177-3AD203B41FA5}">
                      <a16:colId xmlns:a16="http://schemas.microsoft.com/office/drawing/2014/main" val="3662211800"/>
                    </a:ext>
                  </a:extLst>
                </a:gridCol>
                <a:gridCol w="969579">
                  <a:extLst>
                    <a:ext uri="{9D8B030D-6E8A-4147-A177-3AD203B41FA5}">
                      <a16:colId xmlns:a16="http://schemas.microsoft.com/office/drawing/2014/main" val="149769951"/>
                    </a:ext>
                  </a:extLst>
                </a:gridCol>
                <a:gridCol w="851338">
                  <a:extLst>
                    <a:ext uri="{9D8B030D-6E8A-4147-A177-3AD203B41FA5}">
                      <a16:colId xmlns:a16="http://schemas.microsoft.com/office/drawing/2014/main" val="416786594"/>
                    </a:ext>
                  </a:extLst>
                </a:gridCol>
                <a:gridCol w="675916">
                  <a:extLst>
                    <a:ext uri="{9D8B030D-6E8A-4147-A177-3AD203B41FA5}">
                      <a16:colId xmlns:a16="http://schemas.microsoft.com/office/drawing/2014/main" val="1301079851"/>
                    </a:ext>
                  </a:extLst>
                </a:gridCol>
              </a:tblGrid>
              <a:tr h="192464"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r>
                        <a:rPr lang="de-AT" sz="1351" b="1" kern="1200">
                          <a:solidFill>
                            <a:srgbClr val="42A2FF"/>
                          </a:solidFill>
                          <a:latin typeface="Century Gothic" panose="020B0502020202020204" pitchFamily="34" charset="0"/>
                          <a:ea typeface="+mn-ea"/>
                          <a:cs typeface="Adobe Devanagari" panose="02040503050201020203" pitchFamily="18" charset="0"/>
                        </a:rPr>
                        <a:t>X</a:t>
                      </a:r>
                      <a:endParaRPr lang="de-DE" sz="1351" b="1" kern="1200">
                        <a:solidFill>
                          <a:srgbClr val="42A2FF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r>
                        <a:rPr lang="de-AT" sz="1351" b="1" kern="1200">
                          <a:solidFill>
                            <a:srgbClr val="0063C3"/>
                          </a:solidFill>
                          <a:latin typeface="Century Gothic" panose="020B0502020202020204" pitchFamily="34" charset="0"/>
                          <a:ea typeface="+mn-ea"/>
                          <a:cs typeface="Adobe Devanagari" panose="02040503050201020203" pitchFamily="18" charset="0"/>
                        </a:rPr>
                        <a:t>X</a:t>
                      </a:r>
                      <a:r>
                        <a:rPr lang="de-AT" sz="1351" b="1" kern="1200" baseline="30000">
                          <a:solidFill>
                            <a:srgbClr val="0063C3"/>
                          </a:solidFill>
                          <a:latin typeface="Century Gothic" panose="020B0502020202020204" pitchFamily="34" charset="0"/>
                          <a:ea typeface="+mn-ea"/>
                          <a:cs typeface="Adobe Devanagari" panose="02040503050201020203" pitchFamily="18" charset="0"/>
                        </a:rPr>
                        <a:t>†</a:t>
                      </a:r>
                      <a:endParaRPr lang="de-DE" sz="1351" b="1" kern="1200" baseline="30000">
                        <a:solidFill>
                          <a:srgbClr val="0063C3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r>
                        <a:rPr lang="de-AT" sz="1351" b="1" kern="1200">
                          <a:solidFill>
                            <a:srgbClr val="42A2FF"/>
                          </a:solidFill>
                          <a:latin typeface="Century Gothic" panose="020B0502020202020204" pitchFamily="34" charset="0"/>
                          <a:ea typeface="+mn-ea"/>
                          <a:cs typeface="Adobe Devanagari" panose="02040503050201020203" pitchFamily="18" charset="0"/>
                        </a:rPr>
                        <a:t>X</a:t>
                      </a:r>
                      <a:endParaRPr lang="de-DE" sz="1351" b="1" kern="1200">
                        <a:solidFill>
                          <a:srgbClr val="42A2FF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r>
                        <a:rPr lang="de-AT" sz="1351" b="1" kern="1200">
                          <a:solidFill>
                            <a:srgbClr val="0063C3"/>
                          </a:solidFill>
                          <a:latin typeface="Century Gothic" panose="020B0502020202020204" pitchFamily="34" charset="0"/>
                          <a:ea typeface="+mn-ea"/>
                          <a:cs typeface="Adobe Devanagari" panose="02040503050201020203" pitchFamily="18" charset="0"/>
                        </a:rPr>
                        <a:t>X</a:t>
                      </a:r>
                      <a:r>
                        <a:rPr lang="de-AT" sz="1351" b="1" kern="1200" baseline="30000">
                          <a:solidFill>
                            <a:srgbClr val="0063C3"/>
                          </a:solidFill>
                          <a:latin typeface="Century Gothic" panose="020B0502020202020204" pitchFamily="34" charset="0"/>
                          <a:ea typeface="+mn-ea"/>
                          <a:cs typeface="Adobe Devanagari" panose="02040503050201020203" pitchFamily="18" charset="0"/>
                        </a:rPr>
                        <a:t>†</a:t>
                      </a:r>
                      <a:endParaRPr lang="de-DE" sz="1351" b="1" kern="1200">
                        <a:solidFill>
                          <a:srgbClr val="0063C3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6546689"/>
                  </a:ext>
                </a:extLst>
              </a:tr>
              <a:tr h="192464"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r>
                        <a:rPr lang="de-AT" sz="1351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dobe Devanagari" panose="02040503050201020203" pitchFamily="18" charset="0"/>
                        </a:rPr>
                        <a:t>XX</a:t>
                      </a:r>
                      <a:r>
                        <a:rPr lang="de-AT" sz="1351" b="1" kern="1200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dobe Devanagari" panose="02040503050201020203" pitchFamily="18" charset="0"/>
                        </a:rPr>
                        <a:t>‡</a:t>
                      </a:r>
                      <a:endParaRPr lang="de-DE" sz="1351" b="1" kern="1200" baseline="30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endParaRPr lang="de-DE" sz="1351" b="1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endParaRPr lang="de-DE" sz="1351" b="1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endParaRPr lang="de-DE" sz="1351" b="1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65099014"/>
                  </a:ext>
                </a:extLst>
              </a:tr>
              <a:tr h="192464"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r>
                        <a:rPr lang="de-AT" sz="1351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dobe Devanagari" panose="02040503050201020203" pitchFamily="18" charset="0"/>
                        </a:rPr>
                        <a:t>XX</a:t>
                      </a:r>
                      <a:endParaRPr lang="de-DE" sz="1351" b="1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r>
                        <a:rPr lang="de-AT" sz="1351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dobe Devanagari" panose="02040503050201020203" pitchFamily="18" charset="0"/>
                        </a:rPr>
                        <a:t>XX</a:t>
                      </a:r>
                      <a:endParaRPr lang="de-DE" sz="1351" b="1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r>
                        <a:rPr lang="de-AT" sz="1351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dobe Devanagari" panose="02040503050201020203" pitchFamily="18" charset="0"/>
                        </a:rPr>
                        <a:t>XX</a:t>
                      </a:r>
                      <a:endParaRPr lang="de-DE" sz="1351" b="1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endParaRPr lang="de-DE" sz="1351" b="1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4804594"/>
                  </a:ext>
                </a:extLst>
              </a:tr>
              <a:tr h="192464"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endParaRPr lang="de-DE" sz="1351" b="1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endParaRPr lang="de-DE" sz="1351" b="1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endParaRPr lang="de-DE" sz="1351" b="1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endParaRPr lang="de-DE" sz="1351" b="1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6838318"/>
                  </a:ext>
                </a:extLst>
              </a:tr>
              <a:tr h="192464"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r>
                        <a:rPr lang="de-AT" sz="1351" b="1" kern="120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  <a:ea typeface="+mn-ea"/>
                          <a:cs typeface="Adobe Devanagari" panose="02040503050201020203" pitchFamily="18" charset="0"/>
                        </a:rPr>
                        <a:t>X</a:t>
                      </a:r>
                      <a:endParaRPr lang="de-DE" sz="1351" b="1" kern="1200">
                        <a:solidFill>
                          <a:srgbClr val="7030A0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r>
                        <a:rPr lang="de-AT" sz="1351" b="1" kern="120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  <a:ea typeface="+mn-ea"/>
                          <a:cs typeface="Adobe Devanagari" panose="02040503050201020203" pitchFamily="18" charset="0"/>
                        </a:rPr>
                        <a:t>X</a:t>
                      </a:r>
                      <a:endParaRPr lang="de-DE" sz="1351" b="1" kern="1200">
                        <a:solidFill>
                          <a:srgbClr val="7030A0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r>
                        <a:rPr lang="de-AT" sz="1351" b="1" kern="120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  <a:ea typeface="+mn-ea"/>
                          <a:cs typeface="Adobe Devanagari" panose="02040503050201020203" pitchFamily="18" charset="0"/>
                        </a:rPr>
                        <a:t>X</a:t>
                      </a:r>
                      <a:endParaRPr lang="de-DE" sz="1351" b="1" kern="1200">
                        <a:solidFill>
                          <a:srgbClr val="7030A0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r>
                        <a:rPr lang="de-AT" sz="1351" b="1" kern="1200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  <a:ea typeface="+mn-ea"/>
                          <a:cs typeface="Adobe Devanagari" panose="02040503050201020203" pitchFamily="18" charset="0"/>
                        </a:rPr>
                        <a:t>X</a:t>
                      </a:r>
                      <a:endParaRPr lang="de-DE" sz="1351" b="1" kern="1200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26078764"/>
                  </a:ext>
                </a:extLst>
              </a:tr>
            </a:tbl>
          </a:graphicData>
        </a:graphic>
      </p:graphicFrame>
      <p:sp>
        <p:nvSpPr>
          <p:cNvPr id="46" name="Rectangle 91">
            <a:extLst>
              <a:ext uri="{FF2B5EF4-FFF2-40B4-BE49-F238E27FC236}">
                <a16:creationId xmlns:a16="http://schemas.microsoft.com/office/drawing/2014/main" id="{5F30AFD1-2C9E-7BC9-A2A8-245B2627B1AA}"/>
              </a:ext>
            </a:extLst>
          </p:cNvPr>
          <p:cNvSpPr/>
          <p:nvPr/>
        </p:nvSpPr>
        <p:spPr bwMode="auto">
          <a:xfrm>
            <a:off x="3334189" y="4744838"/>
            <a:ext cx="3287328" cy="21120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9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Tage 1-21</a:t>
            </a:r>
            <a:endParaRPr kumimoji="0" lang="de-DE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7" name="TextBox 92">
            <a:extLst>
              <a:ext uri="{FF2B5EF4-FFF2-40B4-BE49-F238E27FC236}">
                <a16:creationId xmlns:a16="http://schemas.microsoft.com/office/drawing/2014/main" id="{CF58C5D8-7808-5CA4-D025-0312490677A6}"/>
              </a:ext>
            </a:extLst>
          </p:cNvPr>
          <p:cNvSpPr txBox="1"/>
          <p:nvPr/>
        </p:nvSpPr>
        <p:spPr>
          <a:xfrm>
            <a:off x="3119547" y="5163258"/>
            <a:ext cx="1529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/>
              <a:t>Tag 1</a:t>
            </a:r>
            <a:endParaRPr lang="de-DE" sz="1100"/>
          </a:p>
        </p:txBody>
      </p:sp>
      <p:sp>
        <p:nvSpPr>
          <p:cNvPr id="48" name="TextBox 93">
            <a:extLst>
              <a:ext uri="{FF2B5EF4-FFF2-40B4-BE49-F238E27FC236}">
                <a16:creationId xmlns:a16="http://schemas.microsoft.com/office/drawing/2014/main" id="{81B35632-80B0-16C2-778A-EA5542D5B24C}"/>
              </a:ext>
            </a:extLst>
          </p:cNvPr>
          <p:cNvSpPr txBox="1"/>
          <p:nvPr/>
        </p:nvSpPr>
        <p:spPr>
          <a:xfrm>
            <a:off x="4013291" y="5165460"/>
            <a:ext cx="1529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/>
              <a:t>Tag 8</a:t>
            </a:r>
            <a:endParaRPr lang="de-DE" sz="1100"/>
          </a:p>
        </p:txBody>
      </p:sp>
      <p:sp>
        <p:nvSpPr>
          <p:cNvPr id="49" name="TextBox 94">
            <a:extLst>
              <a:ext uri="{FF2B5EF4-FFF2-40B4-BE49-F238E27FC236}">
                <a16:creationId xmlns:a16="http://schemas.microsoft.com/office/drawing/2014/main" id="{A8FB0446-29AB-5214-2650-AF00393BB3D5}"/>
              </a:ext>
            </a:extLst>
          </p:cNvPr>
          <p:cNvSpPr txBox="1"/>
          <p:nvPr/>
        </p:nvSpPr>
        <p:spPr>
          <a:xfrm>
            <a:off x="4929673" y="5160960"/>
            <a:ext cx="1529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/>
              <a:t>Tag 15</a:t>
            </a:r>
            <a:endParaRPr lang="de-DE" sz="1100"/>
          </a:p>
        </p:txBody>
      </p:sp>
      <p:sp>
        <p:nvSpPr>
          <p:cNvPr id="50" name="TextBox 95">
            <a:extLst>
              <a:ext uri="{FF2B5EF4-FFF2-40B4-BE49-F238E27FC236}">
                <a16:creationId xmlns:a16="http://schemas.microsoft.com/office/drawing/2014/main" id="{E599B643-00DD-0195-52B2-3FA5FC9009D5}"/>
              </a:ext>
            </a:extLst>
          </p:cNvPr>
          <p:cNvSpPr txBox="1"/>
          <p:nvPr/>
        </p:nvSpPr>
        <p:spPr>
          <a:xfrm>
            <a:off x="5775291" y="5169720"/>
            <a:ext cx="1529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/>
              <a:t>Tag 22</a:t>
            </a:r>
            <a:endParaRPr lang="de-DE" sz="1100"/>
          </a:p>
        </p:txBody>
      </p:sp>
      <p:sp>
        <p:nvSpPr>
          <p:cNvPr id="51" name="TextBox 96">
            <a:extLst>
              <a:ext uri="{FF2B5EF4-FFF2-40B4-BE49-F238E27FC236}">
                <a16:creationId xmlns:a16="http://schemas.microsoft.com/office/drawing/2014/main" id="{2EA78175-FCBE-C55A-7325-E59DA9F8A61E}"/>
              </a:ext>
            </a:extLst>
          </p:cNvPr>
          <p:cNvSpPr txBox="1"/>
          <p:nvPr/>
        </p:nvSpPr>
        <p:spPr>
          <a:xfrm>
            <a:off x="7146289" y="4145532"/>
            <a:ext cx="3881523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de-AT" sz="1200">
                <a:solidFill>
                  <a:srgbClr val="42A2FF"/>
                </a:solidFill>
              </a:rPr>
              <a:t>Isa 10 mg/kg	  </a:t>
            </a:r>
            <a:r>
              <a:rPr lang="de-AT" sz="1200"/>
              <a:t>	</a:t>
            </a:r>
          </a:p>
          <a:p>
            <a:pPr>
              <a:spcAft>
                <a:spcPts val="200"/>
              </a:spcAft>
            </a:pPr>
            <a:r>
              <a:rPr lang="de-AT" sz="1200">
                <a:solidFill>
                  <a:schemeClr val="tx1">
                    <a:lumMod val="75000"/>
                    <a:lumOff val="25000"/>
                  </a:schemeClr>
                </a:solidFill>
              </a:rPr>
              <a:t>K 70 mg/m²</a:t>
            </a:r>
          </a:p>
          <a:p>
            <a:pPr>
              <a:spcAft>
                <a:spcPts val="200"/>
              </a:spcAft>
            </a:pPr>
            <a:r>
              <a:rPr lang="de-AT" sz="1200">
                <a:solidFill>
                  <a:schemeClr val="accent2">
                    <a:lumMod val="75000"/>
                  </a:schemeClr>
                </a:solidFill>
              </a:rPr>
              <a:t>R 15 mg</a:t>
            </a:r>
          </a:p>
        </p:txBody>
      </p:sp>
      <p:graphicFrame>
        <p:nvGraphicFramePr>
          <p:cNvPr id="52" name="Table 91">
            <a:extLst>
              <a:ext uri="{FF2B5EF4-FFF2-40B4-BE49-F238E27FC236}">
                <a16:creationId xmlns:a16="http://schemas.microsoft.com/office/drawing/2014/main" id="{0E7C6F8E-918D-58F7-B2E4-FD02AD739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656937"/>
              </p:ext>
            </p:extLst>
          </p:nvPr>
        </p:nvGraphicFramePr>
        <p:xfrm>
          <a:off x="8437918" y="4178889"/>
          <a:ext cx="3392848" cy="1029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3737">
                  <a:extLst>
                    <a:ext uri="{9D8B030D-6E8A-4147-A177-3AD203B41FA5}">
                      <a16:colId xmlns:a16="http://schemas.microsoft.com/office/drawing/2014/main" val="3662211800"/>
                    </a:ext>
                  </a:extLst>
                </a:gridCol>
                <a:gridCol w="851338">
                  <a:extLst>
                    <a:ext uri="{9D8B030D-6E8A-4147-A177-3AD203B41FA5}">
                      <a16:colId xmlns:a16="http://schemas.microsoft.com/office/drawing/2014/main" val="149769951"/>
                    </a:ext>
                  </a:extLst>
                </a:gridCol>
                <a:gridCol w="867104">
                  <a:extLst>
                    <a:ext uri="{9D8B030D-6E8A-4147-A177-3AD203B41FA5}">
                      <a16:colId xmlns:a16="http://schemas.microsoft.com/office/drawing/2014/main" val="416786594"/>
                    </a:ext>
                  </a:extLst>
                </a:gridCol>
                <a:gridCol w="810669">
                  <a:extLst>
                    <a:ext uri="{9D8B030D-6E8A-4147-A177-3AD203B41FA5}">
                      <a16:colId xmlns:a16="http://schemas.microsoft.com/office/drawing/2014/main" val="1301079851"/>
                    </a:ext>
                  </a:extLst>
                </a:gridCol>
              </a:tblGrid>
              <a:tr h="192464"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r>
                        <a:rPr lang="de-AT" sz="1351" b="1" kern="1200">
                          <a:solidFill>
                            <a:srgbClr val="42A2FF"/>
                          </a:solidFill>
                          <a:latin typeface="Century Gothic" panose="020B0502020202020204" pitchFamily="34" charset="0"/>
                          <a:ea typeface="+mn-ea"/>
                          <a:cs typeface="Adobe Devanagari" panose="02040503050201020203" pitchFamily="18" charset="0"/>
                        </a:rPr>
                        <a:t>X</a:t>
                      </a:r>
                      <a:endParaRPr lang="de-DE" sz="1351" b="1" kern="1200">
                        <a:solidFill>
                          <a:srgbClr val="42A2FF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r>
                        <a:rPr lang="de-AT" sz="1351" b="1" kern="1200">
                          <a:solidFill>
                            <a:srgbClr val="0063C3"/>
                          </a:solidFill>
                          <a:latin typeface="Century Gothic" panose="020B0502020202020204" pitchFamily="34" charset="0"/>
                          <a:ea typeface="+mn-ea"/>
                          <a:cs typeface="Adobe Devanagari" panose="02040503050201020203" pitchFamily="18" charset="0"/>
                        </a:rPr>
                        <a:t>X</a:t>
                      </a:r>
                      <a:r>
                        <a:rPr lang="de-AT" sz="1351" b="1" kern="1200" baseline="30000">
                          <a:solidFill>
                            <a:srgbClr val="0063C3"/>
                          </a:solidFill>
                          <a:latin typeface="Century Gothic" panose="020B0502020202020204" pitchFamily="34" charset="0"/>
                          <a:ea typeface="+mn-ea"/>
                          <a:cs typeface="Adobe Devanagari" panose="02040503050201020203" pitchFamily="18" charset="0"/>
                        </a:rPr>
                        <a:t>†</a:t>
                      </a:r>
                      <a:endParaRPr lang="de-DE" sz="1351" b="1" kern="1200">
                        <a:solidFill>
                          <a:srgbClr val="0063C3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r>
                        <a:rPr lang="de-AT" sz="1351" b="1" kern="1200">
                          <a:solidFill>
                            <a:srgbClr val="42A2FF"/>
                          </a:solidFill>
                          <a:latin typeface="Century Gothic" panose="020B0502020202020204" pitchFamily="34" charset="0"/>
                          <a:ea typeface="+mn-ea"/>
                          <a:cs typeface="Adobe Devanagari" panose="02040503050201020203" pitchFamily="18" charset="0"/>
                        </a:rPr>
                        <a:t>X</a:t>
                      </a:r>
                      <a:endParaRPr lang="de-DE" sz="1351" b="1" kern="1200">
                        <a:solidFill>
                          <a:srgbClr val="42A2FF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r>
                        <a:rPr lang="de-AT" sz="1351" b="1" kern="1200">
                          <a:solidFill>
                            <a:srgbClr val="0063C3"/>
                          </a:solidFill>
                          <a:latin typeface="Century Gothic" panose="020B0502020202020204" pitchFamily="34" charset="0"/>
                          <a:ea typeface="+mn-ea"/>
                          <a:cs typeface="Adobe Devanagari" panose="02040503050201020203" pitchFamily="18" charset="0"/>
                        </a:rPr>
                        <a:t>X</a:t>
                      </a:r>
                      <a:r>
                        <a:rPr lang="de-AT" sz="1351" b="1" kern="1200" baseline="30000">
                          <a:solidFill>
                            <a:srgbClr val="0063C3"/>
                          </a:solidFill>
                          <a:latin typeface="Century Gothic" panose="020B0502020202020204" pitchFamily="34" charset="0"/>
                          <a:ea typeface="+mn-ea"/>
                          <a:cs typeface="Adobe Devanagari" panose="02040503050201020203" pitchFamily="18" charset="0"/>
                        </a:rPr>
                        <a:t>†</a:t>
                      </a:r>
                      <a:endParaRPr lang="de-DE" sz="1351" b="1" kern="1200">
                        <a:solidFill>
                          <a:srgbClr val="0063C3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6546689"/>
                  </a:ext>
                </a:extLst>
              </a:tr>
              <a:tr h="192464"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r>
                        <a:rPr lang="de-AT" sz="135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+mn-ea"/>
                          <a:cs typeface="Adobe Devanagari" panose="02040503050201020203" pitchFamily="18" charset="0"/>
                        </a:rPr>
                        <a:t>X</a:t>
                      </a:r>
                      <a:endParaRPr lang="de-DE" sz="1351" b="1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endParaRPr lang="de-DE" sz="1351" b="1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r>
                        <a:rPr lang="de-DE" sz="135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ea typeface="+mn-ea"/>
                          <a:cs typeface="Adobe Devanagari" panose="02040503050201020203" pitchFamily="18" charset="0"/>
                        </a:rPr>
                        <a:t>X</a:t>
                      </a:r>
                      <a:endParaRPr lang="de-DE" sz="1351" b="1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endParaRPr lang="de-DE" sz="1351" b="1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65099014"/>
                  </a:ext>
                </a:extLst>
              </a:tr>
              <a:tr h="192464"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endParaRPr lang="de-DE" sz="1351" b="1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endParaRPr lang="de-DE" sz="1351" b="1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endParaRPr lang="de-DE" sz="1351" b="1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endParaRPr lang="de-DE" sz="1351" b="1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4804594"/>
                  </a:ext>
                </a:extLst>
              </a:tr>
              <a:tr h="192464"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endParaRPr lang="de-DE" sz="1351" b="1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endParaRPr lang="de-DE" sz="1351" b="1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endParaRPr lang="de-DE" sz="1351" b="1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endParaRPr lang="de-DE" sz="1351" b="1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6838318"/>
                  </a:ext>
                </a:extLst>
              </a:tr>
              <a:tr h="192464"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endParaRPr lang="de-DE" sz="1351" b="1" kern="1200">
                        <a:solidFill>
                          <a:srgbClr val="7030A0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endParaRPr lang="de-DE" sz="1351" b="1" kern="1200">
                        <a:solidFill>
                          <a:srgbClr val="7030A0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endParaRPr lang="de-DE" sz="1351" b="1" kern="1200">
                        <a:solidFill>
                          <a:srgbClr val="7030A0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685783" rtl="0" eaLnBrk="1" latinLnBrk="0" hangingPunct="1"/>
                      <a:endParaRPr lang="de-DE" sz="1351" b="1" kern="1200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26078764"/>
                  </a:ext>
                </a:extLst>
              </a:tr>
            </a:tbl>
          </a:graphicData>
        </a:graphic>
      </p:graphicFrame>
      <p:sp>
        <p:nvSpPr>
          <p:cNvPr id="53" name="Rectangle 98">
            <a:extLst>
              <a:ext uri="{FF2B5EF4-FFF2-40B4-BE49-F238E27FC236}">
                <a16:creationId xmlns:a16="http://schemas.microsoft.com/office/drawing/2014/main" id="{276F2EE1-CF59-3127-98E3-41253195BE69}"/>
              </a:ext>
            </a:extLst>
          </p:cNvPr>
          <p:cNvSpPr/>
          <p:nvPr/>
        </p:nvSpPr>
        <p:spPr bwMode="auto">
          <a:xfrm>
            <a:off x="8415405" y="4614382"/>
            <a:ext cx="3287328" cy="21120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9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Tage 1-21</a:t>
            </a:r>
            <a:endParaRPr kumimoji="0" lang="de-DE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4" name="TextBox 99">
            <a:extLst>
              <a:ext uri="{FF2B5EF4-FFF2-40B4-BE49-F238E27FC236}">
                <a16:creationId xmlns:a16="http://schemas.microsoft.com/office/drawing/2014/main" id="{768E3C7E-4360-8FE8-E1FB-6AFA47B26154}"/>
              </a:ext>
            </a:extLst>
          </p:cNvPr>
          <p:cNvSpPr txBox="1"/>
          <p:nvPr/>
        </p:nvSpPr>
        <p:spPr>
          <a:xfrm>
            <a:off x="8302898" y="4865751"/>
            <a:ext cx="1529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/>
              <a:t>Tag 1</a:t>
            </a:r>
            <a:endParaRPr lang="de-DE" sz="1100"/>
          </a:p>
        </p:txBody>
      </p:sp>
      <p:sp>
        <p:nvSpPr>
          <p:cNvPr id="55" name="TextBox 100">
            <a:extLst>
              <a:ext uri="{FF2B5EF4-FFF2-40B4-BE49-F238E27FC236}">
                <a16:creationId xmlns:a16="http://schemas.microsoft.com/office/drawing/2014/main" id="{BEA4D80E-6AC4-FB1B-4926-F4384063723B}"/>
              </a:ext>
            </a:extLst>
          </p:cNvPr>
          <p:cNvSpPr txBox="1"/>
          <p:nvPr/>
        </p:nvSpPr>
        <p:spPr>
          <a:xfrm>
            <a:off x="9138892" y="4867953"/>
            <a:ext cx="1529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/>
              <a:t>Tag 8</a:t>
            </a:r>
            <a:endParaRPr lang="de-DE" sz="1100"/>
          </a:p>
        </p:txBody>
      </p:sp>
      <p:sp>
        <p:nvSpPr>
          <p:cNvPr id="56" name="TextBox 101">
            <a:extLst>
              <a:ext uri="{FF2B5EF4-FFF2-40B4-BE49-F238E27FC236}">
                <a16:creationId xmlns:a16="http://schemas.microsoft.com/office/drawing/2014/main" id="{1E94186F-2601-3CA5-2B61-346ADE21C96D}"/>
              </a:ext>
            </a:extLst>
          </p:cNvPr>
          <p:cNvSpPr txBox="1"/>
          <p:nvPr/>
        </p:nvSpPr>
        <p:spPr>
          <a:xfrm>
            <a:off x="9997521" y="4873078"/>
            <a:ext cx="1529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/>
              <a:t>Tag 15</a:t>
            </a:r>
            <a:endParaRPr lang="de-DE" sz="1100"/>
          </a:p>
        </p:txBody>
      </p:sp>
      <p:sp>
        <p:nvSpPr>
          <p:cNvPr id="57" name="TextBox 102">
            <a:extLst>
              <a:ext uri="{FF2B5EF4-FFF2-40B4-BE49-F238E27FC236}">
                <a16:creationId xmlns:a16="http://schemas.microsoft.com/office/drawing/2014/main" id="{111B073D-ADC2-FC32-5EC4-1CE410248368}"/>
              </a:ext>
            </a:extLst>
          </p:cNvPr>
          <p:cNvSpPr txBox="1"/>
          <p:nvPr/>
        </p:nvSpPr>
        <p:spPr>
          <a:xfrm>
            <a:off x="10758318" y="4874004"/>
            <a:ext cx="136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/>
              <a:t>Tag 22</a:t>
            </a:r>
            <a:endParaRPr lang="de-DE" sz="11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Inhaltsplatzhalter 57">
            <a:extLst>
              <a:ext uri="{FF2B5EF4-FFF2-40B4-BE49-F238E27FC236}">
                <a16:creationId xmlns:a16="http://schemas.microsoft.com/office/drawing/2014/main" id="{37909687-A1B8-90D5-9908-7BEF6071B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18275" y="1559891"/>
            <a:ext cx="5945125" cy="4114800"/>
          </a:xfrm>
        </p:spPr>
        <p:txBody>
          <a:bodyPr/>
          <a:lstStyle/>
          <a:p>
            <a:r>
              <a:rPr lang="de-DE" dirty="0"/>
              <a:t>Die Population der Interimsanalyse für den primären Endpunkt umfasste gemäß Studiendesign 125 Patienten (99 TE-ITT-IA, </a:t>
            </a:r>
            <a:br>
              <a:rPr lang="de-DE" dirty="0"/>
            </a:br>
            <a:r>
              <a:rPr lang="de-DE" dirty="0"/>
              <a:t>26 TI-ITT).</a:t>
            </a:r>
          </a:p>
          <a:p>
            <a:r>
              <a:rPr lang="de-DE" dirty="0"/>
              <a:t>Alle Patienten hatten HRMM:</a:t>
            </a:r>
          </a:p>
          <a:p>
            <a:pPr lvl="1"/>
            <a:r>
              <a:rPr lang="de-DE" dirty="0"/>
              <a:t>del(17p) war die häufigste HRCA, gefolgt von t(4;14) und amp1q21</a:t>
            </a:r>
          </a:p>
          <a:p>
            <a:r>
              <a:rPr lang="de-DE" dirty="0"/>
              <a:t>Insgesamt hatten 30,4 % ≥ 2 HRCA (=Ultra-HR):</a:t>
            </a:r>
          </a:p>
          <a:p>
            <a:pPr lvl="1"/>
            <a:r>
              <a:rPr lang="de-DE" dirty="0"/>
              <a:t>TE: 31 von 91 auswertbaren Patienten (31,3 %)</a:t>
            </a:r>
          </a:p>
          <a:p>
            <a:pPr lvl="1"/>
            <a:r>
              <a:rPr lang="de-DE" dirty="0"/>
              <a:t>TI: 7 von 24 auswertbaren Patienten (26,9 %)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813B0E-5EBD-CD8F-316A-6A134CAAB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/>
              <a:t>IA: Interimsanalyse; IsaKRd: Isatuximab, Carfilzomib, Lenalidomid, Dexamethason; HRCA: zytogenetische Anomalie mit hohem Risiko; HRMM: multiples Myelom mit Hochrisiko-Zytogenetik; ITT: Intention-to-Treat; TE: transplantationsgeeignet; TI: nicht transplantationsgeeignet.</a:t>
            </a:r>
          </a:p>
          <a:p>
            <a:r>
              <a:rPr lang="en-NZ" sz="900">
                <a:hlinkClick r:id="rId3"/>
              </a:rPr>
              <a:t>Leypoldt LB, et al. IMS. 2023; Abstract OA-43</a:t>
            </a:r>
            <a:r>
              <a:rPr lang="en-NZ" sz="900"/>
              <a:t>.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92DCDD0-7DB5-1919-CC22-E8B92D3C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1123384"/>
          </a:xfrm>
        </p:spPr>
        <p:txBody>
          <a:bodyPr/>
          <a:lstStyle/>
          <a:p>
            <a:r>
              <a:rPr lang="de-DE"/>
              <a:t>GMMG-CONCEPT-Studie</a:t>
            </a:r>
            <a:br>
              <a:rPr lang="de-DE"/>
            </a:br>
            <a:r>
              <a:rPr lang="de-DE" sz="2000"/>
              <a:t>IsaKRd bei Hochrisiko-Myelom (TI/TE)</a:t>
            </a:r>
            <a:br>
              <a:rPr lang="de-DE" sz="2000"/>
            </a:br>
            <a:endParaRPr lang="de-DE" sz="2000"/>
          </a:p>
        </p:txBody>
      </p:sp>
      <p:graphicFrame>
        <p:nvGraphicFramePr>
          <p:cNvPr id="64" name="Table 8">
            <a:extLst>
              <a:ext uri="{FF2B5EF4-FFF2-40B4-BE49-F238E27FC236}">
                <a16:creationId xmlns:a16="http://schemas.microsoft.com/office/drawing/2014/main" id="{9AED57B0-D1F5-AAB5-F260-509C1C446A6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221727822"/>
              </p:ext>
            </p:extLst>
          </p:nvPr>
        </p:nvGraphicFramePr>
        <p:xfrm>
          <a:off x="365125" y="2087935"/>
          <a:ext cx="5390926" cy="22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230">
                  <a:extLst>
                    <a:ext uri="{9D8B030D-6E8A-4147-A177-3AD203B41FA5}">
                      <a16:colId xmlns:a16="http://schemas.microsoft.com/office/drawing/2014/main" val="2436719863"/>
                    </a:ext>
                  </a:extLst>
                </a:gridCol>
                <a:gridCol w="1431985">
                  <a:extLst>
                    <a:ext uri="{9D8B030D-6E8A-4147-A177-3AD203B41FA5}">
                      <a16:colId xmlns:a16="http://schemas.microsoft.com/office/drawing/2014/main" val="2589489171"/>
                    </a:ext>
                  </a:extLst>
                </a:gridCol>
                <a:gridCol w="1399711">
                  <a:extLst>
                    <a:ext uri="{9D8B030D-6E8A-4147-A177-3AD203B41FA5}">
                      <a16:colId xmlns:a16="http://schemas.microsoft.com/office/drawing/2014/main" val="4179883009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TE (n = 99)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TI (n = 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697936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Medianes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Alter, Jahre [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Spanne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]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58 [35–73]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74 [64–87]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609314"/>
                  </a:ext>
                </a:extLst>
              </a:tr>
              <a:tr h="377190">
                <a:tc gridSpan="3"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HRCA, n (%)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04714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del(17p)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44 (44,4)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11 (42,3)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79866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t(4;14)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42 (42,4)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 (23,1)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026070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amp1q21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31 (31,3)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14 (53,8)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282012"/>
                  </a:ext>
                </a:extLst>
              </a:tr>
            </a:tbl>
          </a:graphicData>
        </a:graphic>
      </p:graphicFrame>
      <p:sp>
        <p:nvSpPr>
          <p:cNvPr id="65" name="Inhaltsplatzhalter 1">
            <a:extLst>
              <a:ext uri="{FF2B5EF4-FFF2-40B4-BE49-F238E27FC236}">
                <a16:creationId xmlns:a16="http://schemas.microsoft.com/office/drawing/2014/main" id="{FD618BE7-EBE5-8870-2623-73186C54199D}"/>
              </a:ext>
            </a:extLst>
          </p:cNvPr>
          <p:cNvSpPr txBox="1">
            <a:spLocks/>
          </p:cNvSpPr>
          <p:nvPr/>
        </p:nvSpPr>
        <p:spPr>
          <a:xfrm>
            <a:off x="367284" y="1659127"/>
            <a:ext cx="11459591" cy="37128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/>
              <a:t>Patientencharakteristika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01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Inhaltsplatzhalter 57">
            <a:extLst>
              <a:ext uri="{FF2B5EF4-FFF2-40B4-BE49-F238E27FC236}">
                <a16:creationId xmlns:a16="http://schemas.microsoft.com/office/drawing/2014/main" id="{37909687-A1B8-90D5-9908-7BEF6071B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6876" y="2032000"/>
            <a:ext cx="5577840" cy="4114800"/>
          </a:xfrm>
        </p:spPr>
        <p:txBody>
          <a:bodyPr/>
          <a:lstStyle/>
          <a:p>
            <a:r>
              <a:rPr lang="de-DE"/>
              <a:t>Der primäre Endpunkt (MRD-Negativität [NGF, 10</a:t>
            </a:r>
            <a:r>
              <a:rPr lang="de-DE" baseline="30000"/>
              <a:t>-5</a:t>
            </a:r>
            <a:r>
              <a:rPr lang="de-DE"/>
              <a:t>] nach Konsolidierung) wurde erreicht.</a:t>
            </a:r>
          </a:p>
          <a:p>
            <a:pPr lvl="1"/>
            <a:r>
              <a:rPr lang="de-DE"/>
              <a:t>TE: 67,7 % (n=63/93)</a:t>
            </a:r>
          </a:p>
          <a:p>
            <a:pPr lvl="1"/>
            <a:r>
              <a:rPr lang="de-DE"/>
              <a:t>TI: 54,2 % (n=13/24)</a:t>
            </a:r>
          </a:p>
          <a:p>
            <a:r>
              <a:rPr lang="de-DE"/>
              <a:t>Unter den Patienten, die zu jeglichem Zeitpunkt eine MRD-Negativität erreichten, war ein hoher Anteil auch für ≥ 6 Monate und ≥ 12 Monate MRD-negativ (Tab. links).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813B0E-5EBD-CD8F-316A-6A134CAAB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/>
              <a:t>IsaKRd: Isatuximab, Carfilzomib, Lenalidomid, Dexamethason; MRD: minimale Resterkrankung; NGF: Next-Generation-Durchflusszytometrie; </a:t>
            </a:r>
            <a:br>
              <a:rPr lang="de-DE"/>
            </a:br>
            <a:r>
              <a:rPr lang="de-DE"/>
              <a:t>TE: transplantationsgeeignet; TI: nicht transplantationsgeeignet.</a:t>
            </a:r>
          </a:p>
          <a:p>
            <a:r>
              <a:rPr lang="en-NZ" sz="900">
                <a:hlinkClick r:id="rId3"/>
              </a:rPr>
              <a:t>Leypoldt LB, et al. IMS. 2023; Abstract OA-43</a:t>
            </a:r>
            <a:r>
              <a:rPr lang="en-NZ" sz="900"/>
              <a:t>.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92DCDD0-7DB5-1919-CC22-E8B92D3C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1123384"/>
          </a:xfrm>
        </p:spPr>
        <p:txBody>
          <a:bodyPr/>
          <a:lstStyle/>
          <a:p>
            <a:r>
              <a:rPr lang="de-DE"/>
              <a:t>GMMG-CONCEPT-Studie</a:t>
            </a:r>
            <a:br>
              <a:rPr lang="de-DE"/>
            </a:br>
            <a:r>
              <a:rPr lang="de-DE" sz="2000"/>
              <a:t>IsaKRd bei Hochrisiko-Myelom (TI/TE)</a:t>
            </a:r>
            <a:br>
              <a:rPr lang="de-DE" sz="2000"/>
            </a:br>
            <a:endParaRPr lang="de-DE" sz="2000"/>
          </a:p>
        </p:txBody>
      </p:sp>
      <p:graphicFrame>
        <p:nvGraphicFramePr>
          <p:cNvPr id="64" name="Table 8">
            <a:extLst>
              <a:ext uri="{FF2B5EF4-FFF2-40B4-BE49-F238E27FC236}">
                <a16:creationId xmlns:a16="http://schemas.microsoft.com/office/drawing/2014/main" id="{9AED57B0-D1F5-AAB5-F260-509C1C446A6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59730992"/>
              </p:ext>
            </p:extLst>
          </p:nvPr>
        </p:nvGraphicFramePr>
        <p:xfrm>
          <a:off x="365125" y="2032000"/>
          <a:ext cx="5256000" cy="264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2436719863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421922009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675578512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6979365"/>
                  </a:ext>
                </a:extLst>
              </a:tr>
              <a:tr h="377190">
                <a:tc gridSpan="3"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MRD-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Negativitätsrate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1120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Nach Konsolidierung, </a:t>
                      </a:r>
                      <a:r>
                        <a:rPr lang="en-US" sz="1200" b="0" strike="noStrike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(%)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trike="noStrike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67,7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trike="noStrike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54,2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609314"/>
                  </a:ext>
                </a:extLst>
              </a:tr>
              <a:tr h="377190">
                <a:tc gridSpan="3">
                  <a:txBody>
                    <a:bodyPr/>
                    <a:lstStyle/>
                    <a:p>
                      <a:pPr marL="0" marR="0" lvl="0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MRD-Negativitätsrate in der Gesamtkohorte, </a:t>
                      </a:r>
                      <a:r>
                        <a:rPr lang="en-US" sz="1200" b="0" strike="noStrike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(%)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60925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Zu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jeglichem</a:t>
                      </a: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Zeitpunkt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trike="noStrike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84,4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trike="noStrike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576803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≥ 6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Monate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trike="noStrike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72,0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trike="noStrike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53,8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79866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190424" marR="0" lvl="1" indent="0" algn="l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≥ 12 </a:t>
                      </a:r>
                      <a:r>
                        <a:rPr lang="en-US" sz="1200" b="0" kern="1200" err="1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Monate</a:t>
                      </a: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Arial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trike="noStrike" kern="120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64,0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380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trike="noStrike" kern="1200" dirty="0">
                          <a:solidFill>
                            <a:schemeClr val="accent1"/>
                          </a:solidFill>
                          <a:latin typeface="+mn-lt"/>
                          <a:ea typeface="Arial"/>
                          <a:cs typeface="+mn-cs"/>
                        </a:rPr>
                        <a:t>46,2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026070"/>
                  </a:ext>
                </a:extLst>
              </a:tr>
            </a:tbl>
          </a:graphicData>
        </a:graphic>
      </p:graphicFrame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86310DC-8164-E604-2B23-EC01E37CEE6F}"/>
              </a:ext>
            </a:extLst>
          </p:cNvPr>
          <p:cNvSpPr txBox="1">
            <a:spLocks/>
          </p:cNvSpPr>
          <p:nvPr/>
        </p:nvSpPr>
        <p:spPr>
          <a:xfrm>
            <a:off x="367284" y="1574800"/>
            <a:ext cx="11459591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/>
              <a:t>Ergebnisse: MRD-Negativität</a:t>
            </a:r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309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Inhaltsplatzhalter 57">
            <a:extLst>
              <a:ext uri="{FF2B5EF4-FFF2-40B4-BE49-F238E27FC236}">
                <a16:creationId xmlns:a16="http://schemas.microsoft.com/office/drawing/2014/main" id="{37909687-A1B8-90D5-9908-7BEF6071B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6814" y="1741577"/>
            <a:ext cx="5577840" cy="4114800"/>
          </a:xfrm>
        </p:spPr>
        <p:txBody>
          <a:bodyPr/>
          <a:lstStyle/>
          <a:p>
            <a:pPr marL="0" indent="0">
              <a:buNone/>
            </a:pPr>
            <a:r>
              <a:rPr lang="de-DE" sz="1800" b="1">
                <a:solidFill>
                  <a:srgbClr val="0063C3"/>
                </a:solidFill>
              </a:rPr>
              <a:t>Nach einer medianen Nachbeobachtungszeit von 40 Monaten (TE) bzw. 33 Monaten (TI) wurde das mediane PFS in keinem der beiden Studienarme erreicht.</a:t>
            </a:r>
          </a:p>
          <a:p>
            <a:pPr marL="0" indent="0">
              <a:buNone/>
            </a:pPr>
            <a:r>
              <a:rPr lang="de-DE" sz="1800" b="1">
                <a:solidFill>
                  <a:srgbClr val="0063C3"/>
                </a:solidFill>
              </a:rPr>
              <a:t>Explorative PFS-Analysen zeigten hohe PFS-Raten sowohl bei der TE- als auch TI-Gruppe (Abb. links).</a:t>
            </a:r>
          </a:p>
          <a:p>
            <a:pPr marL="0" indent="0">
              <a:buNone/>
            </a:pPr>
            <a:r>
              <a:rPr lang="de-DE" sz="1800" b="1">
                <a:solidFill>
                  <a:srgbClr val="0063C3"/>
                </a:solidFill>
              </a:rPr>
              <a:t>Folgende Risikomarker waren in Subgruppen-analysen mit geringeren MRD-Negativitätsraten und kürzerem PFS assoziiert: </a:t>
            </a:r>
          </a:p>
          <a:p>
            <a:pPr lvl="1"/>
            <a:r>
              <a:rPr lang="de-DE" sz="1600" b="1">
                <a:solidFill>
                  <a:srgbClr val="0063C3"/>
                </a:solidFill>
              </a:rPr>
              <a:t>erhöhtes LDH </a:t>
            </a:r>
          </a:p>
          <a:p>
            <a:pPr lvl="1"/>
            <a:r>
              <a:rPr lang="de-DE" sz="1600" b="1">
                <a:solidFill>
                  <a:srgbClr val="0063C3"/>
                </a:solidFill>
              </a:rPr>
              <a:t>≥ 2 HRCA</a:t>
            </a:r>
          </a:p>
          <a:p>
            <a:pPr lvl="1"/>
            <a:r>
              <a:rPr lang="de-DE" sz="1600" b="1">
                <a:solidFill>
                  <a:srgbClr val="0063C3"/>
                </a:solidFill>
              </a:rPr>
              <a:t>del(17p)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813B0E-5EBD-CD8F-316A-6A134CAAB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/>
              <a:t>HRCA: zytogenetische Anomalie mit hohem Risiko; IsaKRd: Isatuximab, Carfilzomib, Lenalidomid, Dexamethason; LDH: Lactat-Dehydrogenase; MRD: minimale Resterkrankung; PFS: progressionsfreies Überleben; TE: transplantationsgeeignet; TI: nicht transplantationsgeeignet.</a:t>
            </a:r>
          </a:p>
          <a:p>
            <a:r>
              <a:rPr lang="en-NZ" sz="900">
                <a:hlinkClick r:id="rId3"/>
              </a:rPr>
              <a:t>Leypoldt LB, et al. IMS. 2023; Abstract OA-43</a:t>
            </a:r>
            <a:r>
              <a:rPr lang="en-NZ" sz="900"/>
              <a:t>.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92DCDD0-7DB5-1919-CC22-E8B92D3C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60"/>
            <a:ext cx="11461750" cy="1123384"/>
          </a:xfrm>
        </p:spPr>
        <p:txBody>
          <a:bodyPr/>
          <a:lstStyle/>
          <a:p>
            <a:r>
              <a:rPr lang="de-DE"/>
              <a:t>GMMG-CONCEPT-Studie</a:t>
            </a:r>
            <a:br>
              <a:rPr lang="de-DE"/>
            </a:br>
            <a:r>
              <a:rPr lang="de-DE" sz="2000"/>
              <a:t>IsaKRd bei Hochrisiko-Myelom (TI/TE)</a:t>
            </a:r>
            <a:br>
              <a:rPr lang="de-DE" sz="2000"/>
            </a:br>
            <a:endParaRPr lang="de-DE" sz="200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86310DC-8164-E604-2B23-EC01E37CEE6F}"/>
              </a:ext>
            </a:extLst>
          </p:cNvPr>
          <p:cNvSpPr txBox="1">
            <a:spLocks/>
          </p:cNvSpPr>
          <p:nvPr/>
        </p:nvSpPr>
        <p:spPr>
          <a:xfrm>
            <a:off x="366204" y="1270306"/>
            <a:ext cx="11459591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/>
              <a:t>Ergebnisse: PFS											Fazit:</a:t>
            </a:r>
            <a:endParaRPr lang="de-DE"/>
          </a:p>
        </p:txBody>
      </p:sp>
      <p:graphicFrame>
        <p:nvGraphicFramePr>
          <p:cNvPr id="11" name="Inhaltsplatzhalter 10">
            <a:extLst>
              <a:ext uri="{FF2B5EF4-FFF2-40B4-BE49-F238E27FC236}">
                <a16:creationId xmlns:a16="http://schemas.microsoft.com/office/drawing/2014/main" id="{68C02CFA-1568-793F-FBF9-658E3C679C7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73360738"/>
              </p:ext>
            </p:extLst>
          </p:nvPr>
        </p:nvGraphicFramePr>
        <p:xfrm>
          <a:off x="366713" y="2032000"/>
          <a:ext cx="5578475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5E55324-8624-3504-2F45-E9601E514560}"/>
              </a:ext>
            </a:extLst>
          </p:cNvPr>
          <p:cNvSpPr/>
          <p:nvPr/>
        </p:nvSpPr>
        <p:spPr>
          <a:xfrm rot="5400000">
            <a:off x="5626355" y="1998380"/>
            <a:ext cx="540000" cy="141895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2700000" scaled="1"/>
          </a:gra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135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0CB6-29C1-4E48-B351-3DFB0523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Daratumumab, Carfilzomib, Lenalidomide, and Dexamethasone with tandem transplant in high-risk NDMM: final results of the phase 2 study IFM 2018-04</a:t>
            </a:r>
            <a:br>
              <a:rPr lang="en-US"/>
            </a:br>
            <a:r>
              <a:rPr lang="da-DK" sz="1800"/>
              <a:t>Touzeau C, et al. IMS 2023; </a:t>
            </a:r>
            <a:r>
              <a:rPr lang="de-DE" sz="1800"/>
              <a:t>27.–30. September 2023; Athen, Griechenland</a:t>
            </a:r>
            <a:endParaRPr lang="en-DE" baseline="3000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88AF76A-6980-1882-21D2-A6FEC1ABE864}"/>
              </a:ext>
            </a:extLst>
          </p:cNvPr>
          <p:cNvSpPr txBox="1"/>
          <p:nvPr/>
        </p:nvSpPr>
        <p:spPr>
          <a:xfrm>
            <a:off x="365125" y="6326409"/>
            <a:ext cx="10260203" cy="43088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i="0">
                <a:solidFill>
                  <a:schemeClr val="bg1"/>
                </a:solidFill>
                <a:latin typeface="Century Gothic" panose="020B0502020202020204" pitchFamily="34" charset="0"/>
              </a:rPr>
              <a:t>Abstract OA-54.</a:t>
            </a:r>
          </a:p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IMS: International Myeloma Society; NDMM: neu </a:t>
            </a:r>
            <a:r>
              <a:rPr kumimoji="0" lang="en-US" sz="110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diagnostiziertes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multiples Myelom.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74410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mgen Corporate">
  <a:themeElements>
    <a:clrScheme name="Custom 7">
      <a:dk1>
        <a:srgbClr val="000000"/>
      </a:dk1>
      <a:lt1>
        <a:srgbClr val="FFFFFF"/>
      </a:lt1>
      <a:dk2>
        <a:srgbClr val="605D75"/>
      </a:dk2>
      <a:lt2>
        <a:srgbClr val="ADADAD"/>
      </a:lt2>
      <a:accent1>
        <a:srgbClr val="0063C3"/>
      </a:accent1>
      <a:accent2>
        <a:srgbClr val="00BCE3"/>
      </a:accent2>
      <a:accent3>
        <a:srgbClr val="7EE0DD"/>
      </a:accent3>
      <a:accent4>
        <a:srgbClr val="2CC84D"/>
      </a:accent4>
      <a:accent5>
        <a:srgbClr val="FBE122"/>
      </a:accent5>
      <a:accent6>
        <a:srgbClr val="FF6720"/>
      </a:accent6>
      <a:hlink>
        <a:srgbClr val="151F6D"/>
      </a:hlink>
      <a:folHlink>
        <a:srgbClr val="830B5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508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030"/>
          </a:lnSpc>
          <a:defRPr sz="1400" dirty="0">
            <a:latin typeface="+mn-lt"/>
            <a:ea typeface="MS Mincho" panose="02020609040205080304" pitchFamily="49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mgen PPT_update_100422" id="{AFBF8AD3-DA8B-F845-80EC-613E041561F4}" vid="{891AC1A6-5322-D74F-8C7A-50FAA0570FF8}"/>
    </a:ext>
  </a:extLst>
</a:theme>
</file>

<file path=ppt/theme/theme2.xml><?xml version="1.0" encoding="utf-8"?>
<a:theme xmlns:a="http://schemas.openxmlformats.org/drawingml/2006/main" name="3_Custom Design">
  <a:themeElements>
    <a:clrScheme name="Amgen CI 2023">
      <a:dk1>
        <a:srgbClr val="736E73"/>
      </a:dk1>
      <a:lt1>
        <a:srgbClr val="FFFFFF"/>
      </a:lt1>
      <a:dk2>
        <a:srgbClr val="000000"/>
      </a:dk2>
      <a:lt2>
        <a:srgbClr val="FFFFFF"/>
      </a:lt2>
      <a:accent1>
        <a:srgbClr val="0063C3"/>
      </a:accent1>
      <a:accent2>
        <a:srgbClr val="00BCE4"/>
      </a:accent2>
      <a:accent3>
        <a:srgbClr val="7EE0DD"/>
      </a:accent3>
      <a:accent4>
        <a:srgbClr val="2CC84D"/>
      </a:accent4>
      <a:accent5>
        <a:srgbClr val="8899AA"/>
      </a:accent5>
      <a:accent6>
        <a:srgbClr val="ADADAD"/>
      </a:accent6>
      <a:hlink>
        <a:srgbClr val="151F6D"/>
      </a:hlink>
      <a:folHlink>
        <a:srgbClr val="840B5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mgen Corporate">
  <a:themeElements>
    <a:clrScheme name="Custom 7">
      <a:dk1>
        <a:srgbClr val="000000"/>
      </a:dk1>
      <a:lt1>
        <a:srgbClr val="FFFFFF"/>
      </a:lt1>
      <a:dk2>
        <a:srgbClr val="605D75"/>
      </a:dk2>
      <a:lt2>
        <a:srgbClr val="ADADAD"/>
      </a:lt2>
      <a:accent1>
        <a:srgbClr val="0063C3"/>
      </a:accent1>
      <a:accent2>
        <a:srgbClr val="00BCE3"/>
      </a:accent2>
      <a:accent3>
        <a:srgbClr val="7EE0DD"/>
      </a:accent3>
      <a:accent4>
        <a:srgbClr val="2CC84D"/>
      </a:accent4>
      <a:accent5>
        <a:srgbClr val="FBE122"/>
      </a:accent5>
      <a:accent6>
        <a:srgbClr val="FF6720"/>
      </a:accent6>
      <a:hlink>
        <a:srgbClr val="151F6D"/>
      </a:hlink>
      <a:folHlink>
        <a:srgbClr val="830B5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508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030"/>
          </a:lnSpc>
          <a:defRPr sz="1400" dirty="0">
            <a:latin typeface="+mn-lt"/>
            <a:ea typeface="MS Mincho" panose="02020609040205080304" pitchFamily="49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mgen PPT_update_100422" id="{AFBF8AD3-DA8B-F845-80EC-613E041561F4}" vid="{891AC1A6-5322-D74F-8C7A-50FAA0570FF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370A6E0B6424999DCB74192EFD3A0" ma:contentTypeVersion="16" ma:contentTypeDescription="Create a new document." ma:contentTypeScope="" ma:versionID="7de815bb9a88c838c1a8893afa974995">
  <xsd:schema xmlns:xsd="http://www.w3.org/2001/XMLSchema" xmlns:xs="http://www.w3.org/2001/XMLSchema" xmlns:p="http://schemas.microsoft.com/office/2006/metadata/properties" xmlns:ns2="e1d1a8b8-98b7-437c-9236-988c1b3507ae" xmlns:ns3="963a03b7-7acd-43b0-8661-8655a8d5f115" targetNamespace="http://schemas.microsoft.com/office/2006/metadata/properties" ma:root="true" ma:fieldsID="ebea07359bc4aa243b5192e498d170fe" ns2:_="" ns3:_="">
    <xsd:import namespace="e1d1a8b8-98b7-437c-9236-988c1b3507ae"/>
    <xsd:import namespace="963a03b7-7acd-43b0-8661-8655a8d5f115"/>
    <xsd:element name="properties">
      <xsd:complexType>
        <xsd:sequence>
          <xsd:element name="documentManagement">
            <xsd:complexType>
              <xsd:all>
                <xsd:element ref="ns2:ZurAbgab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talw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1a8b8-98b7-437c-9236-988c1b3507ae" elementFormDefault="qualified">
    <xsd:import namespace="http://schemas.microsoft.com/office/2006/documentManagement/types"/>
    <xsd:import namespace="http://schemas.microsoft.com/office/infopath/2007/PartnerControls"/>
    <xsd:element name="ZurAbgabe" ma:index="8" nillable="true" ma:displayName="Zur Abgabe" ma:format="Dropdown" ma:internalName="ZurAbgabe">
      <xsd:simpleType>
        <xsd:restriction base="dms:Choice">
          <xsd:enumeration value="Ja"/>
          <xsd:enumeration value="Nein"/>
          <xsd:enumeration value="In Auszügen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alw" ma:index="13" nillable="true" ma:displayName="Studien" ma:internalName="talw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a03b7-7acd-43b0-8661-8655a8d5f11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ZurAbgabe xmlns="e1d1a8b8-98b7-437c-9236-988c1b3507ae" xsi:nil="true"/>
    <talw xmlns="e1d1a8b8-98b7-437c-9236-988c1b3507a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E08784-6DD7-4B59-9410-3C87FFBD5F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d1a8b8-98b7-437c-9236-988c1b3507ae"/>
    <ds:schemaRef ds:uri="963a03b7-7acd-43b0-8661-8655a8d5f1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45C953-874B-4E2E-BA94-A48F8C7C10D6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963a03b7-7acd-43b0-8661-8655a8d5f115"/>
    <ds:schemaRef ds:uri="e1d1a8b8-98b7-437c-9236-988c1b3507a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1694D7B-765E-4F91-ACD8-61078953EC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7531</Words>
  <Application>Microsoft Office PowerPoint</Application>
  <PresentationFormat>Widescreen</PresentationFormat>
  <Paragraphs>974</Paragraphs>
  <Slides>40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Arial,Sans-Serif</vt:lpstr>
      <vt:lpstr>Calibri</vt:lpstr>
      <vt:lpstr>Century Gothic</vt:lpstr>
      <vt:lpstr>Courier New</vt:lpstr>
      <vt:lpstr>System Font Regular</vt:lpstr>
      <vt:lpstr>Wingdings</vt:lpstr>
      <vt:lpstr>Amgen Corporate</vt:lpstr>
      <vt:lpstr>3_Custom Design</vt:lpstr>
      <vt:lpstr>1_Amgen Corporate</vt:lpstr>
      <vt:lpstr>International Myeloma Society (IMS) 2023:  Ausgewählte Abstracts zu Carfilzomib</vt:lpstr>
      <vt:lpstr>PowerPoint Presentation</vt:lpstr>
      <vt:lpstr>Inhalt</vt:lpstr>
      <vt:lpstr>Analysis of sustained MRD-negativity and Progression-free Survival of Isa-KRd in High-Risk NDMM – Additional Data from Planned Interim Analysis of the GMMG-CONCEPT Trial Leypoldt LB, et al. IMS 2023; 27.–30. September 2023; Athen, Griechenland</vt:lpstr>
      <vt:lpstr>GMMG-CONCEPT-Studie IsaKRd bei Hochrisiko-Myelom (TI/TE) </vt:lpstr>
      <vt:lpstr>GMMG-CONCEPT-Studie IsaKRd bei Hochrisiko-Myelom (TI/TE) </vt:lpstr>
      <vt:lpstr>GMMG-CONCEPT-Studie IsaKRd bei Hochrisiko-Myelom (TI/TE) </vt:lpstr>
      <vt:lpstr>GMMG-CONCEPT-Studie IsaKRd bei Hochrisiko-Myelom (TI/TE) </vt:lpstr>
      <vt:lpstr>Daratumumab, Carfilzomib, Lenalidomide, and Dexamethasone with tandem transplant in high-risk NDMM: final results of the phase 2 study IFM 2018-04 Touzeau C, et al. IMS 2023; 27.–30. September 2023; Athen, Griechenland</vt:lpstr>
      <vt:lpstr>IFM 2018-04 DaraKRd bei Hochrisiko-TE-NDMM</vt:lpstr>
      <vt:lpstr>IFM 2018-04 DaraKRd bei Hochrisiko-TE-NDMM</vt:lpstr>
      <vt:lpstr>IFM 2018-04 DaraKRd bei Hochrisiko-TE-NDMM</vt:lpstr>
      <vt:lpstr>IFM 2018-04 DaraKRd bei Hochrisiko-TE-NDMM</vt:lpstr>
      <vt:lpstr>IFM 2018-04 DaraKRd bei Hochrisiko-TE-NDMM</vt:lpstr>
      <vt:lpstr>Maintenance therapy with carfilzomib, pomalidomide and dexamethasone (KPd) in high-risk myeloma patients: A phase 2 study with a safety run-in Nooka AK, et al. IMS 2023; 27.–30. September 2023; Athen, Griechenland</vt:lpstr>
      <vt:lpstr>KPd als Erhaltungstherapie beim Hochrisiko-MM  Single-Centre-Phase II-Studie</vt:lpstr>
      <vt:lpstr>KPd als Erhaltungstherapie beim Hochrisiko-MM  Single-Centre-Phase II-Studie</vt:lpstr>
      <vt:lpstr>KPd als Erhaltungstherapie beim Hochrisiko-MM  Single-Centre-Phase II-Studie</vt:lpstr>
      <vt:lpstr>KPd als Erhaltungstherapie beim Hochrisiko-MM  Single-Centre-Phase II-Studie</vt:lpstr>
      <vt:lpstr>Isatuximab plus Carfilzomib and Dexamethasone Versus Carfilzomib and Dexamethasone in Patients With RRMM (IKEMA): Final Overall Survival Analysis Moreau P, et al. IMS 2023; 27.–30. September 2023; Athen, Griechenland</vt:lpstr>
      <vt:lpstr>PowerPoint Presentation</vt:lpstr>
      <vt:lpstr>PowerPoint Presentation</vt:lpstr>
      <vt:lpstr>PowerPoint Presentation</vt:lpstr>
      <vt:lpstr>PowerPoint Presentation</vt:lpstr>
      <vt:lpstr>A phase II study of daratumumab with weekly carfilzomib, pomalidomide, and dexamethasone in RRMM Yee AJ, et al. IMS 2023; 27.–30. September 2023; Athen, Griechenland</vt:lpstr>
      <vt:lpstr>PowerPoint Presentation</vt:lpstr>
      <vt:lpstr>Dara-wKPd bei RRMM Quadruplettherapie im Rezidiv </vt:lpstr>
      <vt:lpstr>Dara-wKPd bei RRMM Quadruplettherapie im Rezidiv </vt:lpstr>
      <vt:lpstr>PowerPoint Presentation</vt:lpstr>
      <vt:lpstr>First Results From the Randomized Portion of a Phase 2 Study of Venetoclax Plus Carfilzomib-Dexamethasone vs Carfilzomib-Dexamethasone in Patients With t(11;14) RRMM Kaufman JL, et al. IMS 2023; 27.–30. September 2023; Athen, Griechenland</vt:lpstr>
      <vt:lpstr>PowerPoint Presentation</vt:lpstr>
      <vt:lpstr>VenKd vs. Kd bei t(11;14) RRMM  Randomisierte Phase II-Studie</vt:lpstr>
      <vt:lpstr>VenKd vs. Kd bei t(11;14) RRMM  Randomisierte Phase II-Studie</vt:lpstr>
      <vt:lpstr>PowerPoint Presentation</vt:lpstr>
      <vt:lpstr>Mezigdomide plus Dexamethasone and Bortezomib or Carfilzomib in Patients with Relapsed/Refractory Multiple Myeloma (RRMM): Results from the CC-92480-MM-002 trial </vt:lpstr>
      <vt:lpstr>MeziVd/MeziKd bei RRMM  Phase I/II-Studie CC-92480-MM-002</vt:lpstr>
      <vt:lpstr>MeziVd/MeziKd bei RRMM  Phase I/II-Studie CC-92480-MM-002</vt:lpstr>
      <vt:lpstr>MeziVd/MeziKd bei RRMM  Phase I/II-Studie CC-92480-MM-002</vt:lpstr>
      <vt:lpstr>MeziVd/MeziKd bei RRMM  Phase I/II-Studie CC-92480-MM-002</vt:lpstr>
      <vt:lpstr>CC-92480-MM-002 (MeziVd/MeziKd) Fazit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Franke, Konstantin</dc:creator>
  <cp:lastModifiedBy>Roehrig, Markus</cp:lastModifiedBy>
  <cp:revision>10</cp:revision>
  <dcterms:created xsi:type="dcterms:W3CDTF">2023-09-07T11:49:40Z</dcterms:created>
  <dcterms:modified xsi:type="dcterms:W3CDTF">2023-10-04T09:58:03Z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31142f3-8099-46d1-8755-df3fda1ce27f_Enabled">
    <vt:lpwstr>true</vt:lpwstr>
  </property>
  <property fmtid="{D5CDD505-2E9C-101B-9397-08002B2CF9AE}" pid="3" name="MSIP_Label_f31142f3-8099-46d1-8755-df3fda1ce27f_SetDate">
    <vt:lpwstr>2023-09-07T12:09:37Z</vt:lpwstr>
  </property>
  <property fmtid="{D5CDD505-2E9C-101B-9397-08002B2CF9AE}" pid="4" name="MSIP_Label_f31142f3-8099-46d1-8755-df3fda1ce27f_Method">
    <vt:lpwstr>Privileged</vt:lpwstr>
  </property>
  <property fmtid="{D5CDD505-2E9C-101B-9397-08002B2CF9AE}" pid="5" name="MSIP_Label_f31142f3-8099-46d1-8755-df3fda1ce27f_Name">
    <vt:lpwstr>Public_</vt:lpwstr>
  </property>
  <property fmtid="{D5CDD505-2E9C-101B-9397-08002B2CF9AE}" pid="6" name="MSIP_Label_f31142f3-8099-46d1-8755-df3fda1ce27f_SiteId">
    <vt:lpwstr>4b4266a6-1368-41af-ad5a-59eb634f7ad8</vt:lpwstr>
  </property>
  <property fmtid="{D5CDD505-2E9C-101B-9397-08002B2CF9AE}" pid="7" name="MSIP_Label_f31142f3-8099-46d1-8755-df3fda1ce27f_ActionId">
    <vt:lpwstr>4857ebef-da25-4a16-bc84-8666144ad425</vt:lpwstr>
  </property>
  <property fmtid="{D5CDD505-2E9C-101B-9397-08002B2CF9AE}" pid="8" name="MSIP_Label_f31142f3-8099-46d1-8755-df3fda1ce27f_ContentBits">
    <vt:lpwstr>0</vt:lpwstr>
  </property>
  <property fmtid="{D5CDD505-2E9C-101B-9397-08002B2CF9AE}" pid="9" name="ArticulateGUID">
    <vt:lpwstr>C52B0D44-40B3-4AF2-9637-45414B9D9B75</vt:lpwstr>
  </property>
  <property fmtid="{D5CDD505-2E9C-101B-9397-08002B2CF9AE}" pid="10" name="ArticulatePath">
    <vt:lpwstr>https://vetmedprod.sharepoint.com/sites/vetmedproduction/Freigegebene Dokumente/Redaktion medproduction/kunden_mp/amgen/Kyprolis (Carfilzomib)/IMS 2023/Lektorat/IMS 2023 Carfilzomib Abstractslidedeck_ANA</vt:lpwstr>
  </property>
  <property fmtid="{D5CDD505-2E9C-101B-9397-08002B2CF9AE}" pid="11" name="ContentTypeId">
    <vt:lpwstr>0x01010072F370A6E0B6424999DCB74192EFD3A0</vt:lpwstr>
  </property>
</Properties>
</file>